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3617640-B69D-4CF7-8D31-DC9EBBC83318}" type="datetimeFigureOut">
              <a:rPr lang="en-US" smtClean="0"/>
              <a:t>3/22/2011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EDFD324-F2D2-4764-9ED8-1262536D91D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17640-B69D-4CF7-8D31-DC9EBBC83318}" type="datetimeFigureOut">
              <a:rPr lang="en-US" smtClean="0"/>
              <a:t>3/22/2011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617640-B69D-4CF7-8D31-DC9EBBC83318}" type="datetimeFigureOut">
              <a:rPr lang="en-US" smtClean="0"/>
              <a:t>3/22/2011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17640-B69D-4CF7-8D31-DC9EBBC83318}" type="datetimeFigureOut">
              <a:rPr lang="en-US" smtClean="0"/>
              <a:t>3/22/2011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3617640-B69D-4CF7-8D31-DC9EBBC83318}" type="datetimeFigureOut">
              <a:rPr lang="en-US" smtClean="0"/>
              <a:t>3/22/2011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FD324-F2D2-4764-9ED8-1262536D91D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617640-B69D-4CF7-8D31-DC9EBBC83318}" type="datetimeFigureOut">
              <a:rPr lang="en-US" smtClean="0"/>
              <a:t>3/22/2011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617640-B69D-4CF7-8D31-DC9EBBC83318}" type="datetimeFigureOut">
              <a:rPr lang="en-US" smtClean="0"/>
              <a:t>3/22/2011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617640-B69D-4CF7-8D31-DC9EBBC83318}" type="datetimeFigureOut">
              <a:rPr lang="en-US" smtClean="0"/>
              <a:t>3/22/2011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3617640-B69D-4CF7-8D31-DC9EBBC83318}" type="datetimeFigureOut">
              <a:rPr lang="en-US" smtClean="0"/>
              <a:t>3/22/2011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FD324-F2D2-4764-9ED8-1262536D91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617640-B69D-4CF7-8D31-DC9EBBC83318}" type="datetimeFigureOut">
              <a:rPr lang="en-US" smtClean="0"/>
              <a:t>3/22/2011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FD324-F2D2-4764-9ED8-1262536D91D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3617640-B69D-4CF7-8D31-DC9EBBC83318}" type="datetimeFigureOut">
              <a:rPr lang="en-US" smtClean="0"/>
              <a:t>3/22/2011</a:t>
            </a:fld>
            <a:endParaRPr lang="en-US"/>
          </a:p>
        </p:txBody>
      </p:sp>
      <p:sp>
        <p:nvSpPr>
          <p:cNvPr id="7" name="Slide Number Placeholder 6"/>
          <p:cNvSpPr>
            <a:spLocks noGrp="1"/>
          </p:cNvSpPr>
          <p:nvPr>
            <p:ph type="sldNum" sz="quarter" idx="12"/>
          </p:nvPr>
        </p:nvSpPr>
        <p:spPr/>
        <p:txBody>
          <a:bodyPr/>
          <a:lstStyle/>
          <a:p>
            <a:fld id="{0EDFD324-F2D2-4764-9ED8-1262536D91D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3617640-B69D-4CF7-8D31-DC9EBBC83318}" type="datetimeFigureOut">
              <a:rPr lang="en-US" smtClean="0"/>
              <a:t>3/22/2011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EDFD324-F2D2-4764-9ED8-1262536D91D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mailto:info@rentalresearch.com" TargetMode="External"/><Relationship Id="rId3" Type="http://schemas.openxmlformats.org/officeDocument/2006/relationships/hyperlink" Target="mailto:production@aspscreening.com" TargetMode="External"/><Relationship Id="rId7" Type="http://schemas.openxmlformats.org/officeDocument/2006/relationships/hyperlink" Target="http://www.rentalresearch.com/" TargetMode="External"/><Relationship Id="rId12" Type="http://schemas.openxmlformats.org/officeDocument/2006/relationships/hyperlink" Target="http://minnhousingclinic.homestead.com/files/info@tcofmn.com" TargetMode="External"/><Relationship Id="rId2" Type="http://schemas.openxmlformats.org/officeDocument/2006/relationships/hyperlink" Target="http://www.aspscreening.com/" TargetMode="External"/><Relationship Id="rId1" Type="http://schemas.openxmlformats.org/officeDocument/2006/relationships/slideLayout" Target="../slideLayouts/slideLayout2.xml"/><Relationship Id="rId6" Type="http://schemas.openxmlformats.org/officeDocument/2006/relationships/hyperlink" Target="http://www.rentalhistoryreports.com/" TargetMode="External"/><Relationship Id="rId11" Type="http://schemas.openxmlformats.org/officeDocument/2006/relationships/hyperlink" Target="http://www.tcofmn.com/" TargetMode="External"/><Relationship Id="rId5" Type="http://schemas.openxmlformats.org/officeDocument/2006/relationships/hyperlink" Target="mailto:consumercare@mccgrp.com" TargetMode="External"/><Relationship Id="rId10" Type="http://schemas.openxmlformats.org/officeDocument/2006/relationships/hyperlink" Target="http://minnhousingclinic.homestead.com/files/renters@bureauofcollection.com" TargetMode="External"/><Relationship Id="rId4" Type="http://schemas.openxmlformats.org/officeDocument/2006/relationships/hyperlink" Target="http://www.mccgrp.com/" TargetMode="External"/><Relationship Id="rId9" Type="http://schemas.openxmlformats.org/officeDocument/2006/relationships/hyperlink" Target="http://www.rentersaccept.ne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innhousingclinic.homestead.com/ExpungementForm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Erasing an eviction case record</a:t>
            </a:r>
            <a:endParaRPr lang="en-US" dirty="0"/>
          </a:p>
        </p:txBody>
      </p:sp>
      <p:sp>
        <p:nvSpPr>
          <p:cNvPr id="2" name="Title 1"/>
          <p:cNvSpPr>
            <a:spLocks noGrp="1"/>
          </p:cNvSpPr>
          <p:nvPr>
            <p:ph type="ctrTitle"/>
          </p:nvPr>
        </p:nvSpPr>
        <p:spPr/>
        <p:txBody>
          <a:bodyPr/>
          <a:lstStyle/>
          <a:p>
            <a:r>
              <a:rPr lang="en-US" dirty="0" smtClean="0"/>
              <a:t>EXPUNGEMENT </a:t>
            </a:r>
            <a:endParaRPr lang="en-US" dirty="0"/>
          </a:p>
        </p:txBody>
      </p:sp>
    </p:spTree>
    <p:extLst>
      <p:ext uri="{BB962C8B-B14F-4D97-AF65-F5344CB8AC3E}">
        <p14:creationId xmlns:p14="http://schemas.microsoft.com/office/powerpoint/2010/main" val="3976727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THE OUTCOME OF AN EXPUNGEMENT MOTION </a:t>
            </a:r>
            <a:endParaRPr lang="en-US" dirty="0"/>
          </a:p>
        </p:txBody>
      </p:sp>
      <p:sp>
        <p:nvSpPr>
          <p:cNvPr id="3" name="Content Placeholder 2"/>
          <p:cNvSpPr>
            <a:spLocks noGrp="1"/>
          </p:cNvSpPr>
          <p:nvPr>
            <p:ph idx="1"/>
          </p:nvPr>
        </p:nvSpPr>
        <p:spPr/>
        <p:txBody>
          <a:bodyPr>
            <a:normAutofit lnSpcReduction="10000"/>
          </a:bodyPr>
          <a:lstStyle/>
          <a:p>
            <a:pPr algn="just"/>
            <a:r>
              <a:rPr lang="en-US" dirty="0"/>
              <a:t>Primary </a:t>
            </a:r>
            <a:r>
              <a:rPr lang="en-US" dirty="0" smtClean="0"/>
              <a:t>factors </a:t>
            </a:r>
            <a:r>
              <a:rPr lang="en-US" dirty="0"/>
              <a:t>weighing against </a:t>
            </a:r>
            <a:r>
              <a:rPr lang="en-US" dirty="0" err="1" smtClean="0"/>
              <a:t>expungement</a:t>
            </a:r>
            <a:endParaRPr lang="en-US" dirty="0" smtClean="0"/>
          </a:p>
          <a:p>
            <a:pPr lvl="1" algn="just"/>
            <a:r>
              <a:rPr lang="en-US" dirty="0" smtClean="0"/>
              <a:t>Lack of undisputed or proven defect in the case</a:t>
            </a:r>
            <a:endParaRPr lang="en-US" dirty="0"/>
          </a:p>
          <a:p>
            <a:pPr algn="just"/>
            <a:r>
              <a:rPr lang="en-US" dirty="0"/>
              <a:t>Additional factors </a:t>
            </a:r>
            <a:r>
              <a:rPr lang="en-US" dirty="0" smtClean="0"/>
              <a:t>weighing against </a:t>
            </a:r>
            <a:r>
              <a:rPr lang="en-US" dirty="0" err="1" smtClean="0"/>
              <a:t>expungement</a:t>
            </a:r>
            <a:r>
              <a:rPr lang="en-US" dirty="0" smtClean="0"/>
              <a:t>:</a:t>
            </a:r>
          </a:p>
          <a:p>
            <a:pPr lvl="1" algn="just"/>
            <a:r>
              <a:rPr lang="en-US" dirty="0"/>
              <a:t>Extraordinary nature of </a:t>
            </a:r>
            <a:r>
              <a:rPr lang="en-US" dirty="0" smtClean="0"/>
              <a:t>relief – elimination of public record</a:t>
            </a:r>
          </a:p>
          <a:p>
            <a:pPr lvl="1" algn="just"/>
            <a:r>
              <a:rPr lang="en-US" dirty="0" smtClean="0"/>
              <a:t>Tendency to consider substance over procedure, </a:t>
            </a:r>
            <a:r>
              <a:rPr lang="en-US" i="1" dirty="0" smtClean="0"/>
              <a:t>e.g.</a:t>
            </a:r>
            <a:r>
              <a:rPr lang="en-US" dirty="0" smtClean="0"/>
              <a:t>,</a:t>
            </a:r>
            <a:r>
              <a:rPr lang="en-US" i="1" dirty="0" smtClean="0"/>
              <a:t> </a:t>
            </a:r>
            <a:r>
              <a:rPr lang="en-US" dirty="0" smtClean="0"/>
              <a:t>unpaid rent at time of filing of case</a:t>
            </a:r>
          </a:p>
          <a:p>
            <a:pPr lvl="1" algn="just"/>
            <a:r>
              <a:rPr lang="en-US" dirty="0" smtClean="0"/>
              <a:t>Procedural history</a:t>
            </a:r>
          </a:p>
          <a:p>
            <a:pPr lvl="2" algn="just"/>
            <a:r>
              <a:rPr lang="en-US" dirty="0" smtClean="0"/>
              <a:t>Default judgment against tenant</a:t>
            </a:r>
          </a:p>
          <a:p>
            <a:pPr lvl="2" algn="just"/>
            <a:r>
              <a:rPr lang="en-US" dirty="0" smtClean="0"/>
              <a:t>Judgment against tenant for failure to meet deadline imposed by court</a:t>
            </a:r>
          </a:p>
          <a:p>
            <a:pPr lvl="2" algn="just"/>
            <a:r>
              <a:rPr lang="en-US" dirty="0" smtClean="0"/>
              <a:t>Violation of settlement agreement by tenant</a:t>
            </a:r>
          </a:p>
          <a:p>
            <a:pPr lvl="1" algn="just"/>
            <a:r>
              <a:rPr lang="en-US" dirty="0" err="1" smtClean="0"/>
              <a:t>Recency</a:t>
            </a:r>
            <a:r>
              <a:rPr lang="en-US" dirty="0" smtClean="0"/>
              <a:t> of case</a:t>
            </a:r>
          </a:p>
          <a:p>
            <a:pPr lvl="1" algn="just"/>
            <a:r>
              <a:rPr lang="en-US" dirty="0" smtClean="0"/>
              <a:t>Opposition by the landlord</a:t>
            </a:r>
            <a:endParaRPr lang="en-US" dirty="0"/>
          </a:p>
          <a:p>
            <a:endParaRPr lang="en-US" dirty="0"/>
          </a:p>
        </p:txBody>
      </p:sp>
    </p:spTree>
    <p:extLst>
      <p:ext uri="{BB962C8B-B14F-4D97-AF65-F5344CB8AC3E}">
        <p14:creationId xmlns:p14="http://schemas.microsoft.com/office/powerpoint/2010/main" val="171229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AFTER MOTION GRANTED</a:t>
            </a:r>
            <a:endParaRPr lang="en-US" dirty="0"/>
          </a:p>
        </p:txBody>
      </p:sp>
      <p:sp>
        <p:nvSpPr>
          <p:cNvPr id="3" name="Content Placeholder 2"/>
          <p:cNvSpPr>
            <a:spLocks noGrp="1"/>
          </p:cNvSpPr>
          <p:nvPr>
            <p:ph idx="1"/>
          </p:nvPr>
        </p:nvSpPr>
        <p:spPr/>
        <p:txBody>
          <a:bodyPr/>
          <a:lstStyle/>
          <a:p>
            <a:pPr algn="just"/>
            <a:r>
              <a:rPr lang="en-US" dirty="0" smtClean="0"/>
              <a:t>Court will expunge/erase the public record of the case</a:t>
            </a:r>
          </a:p>
          <a:p>
            <a:pPr lvl="1" algn="just"/>
            <a:r>
              <a:rPr lang="en-US" dirty="0" smtClean="0"/>
              <a:t>File purged and MNCIS entry deleted</a:t>
            </a:r>
          </a:p>
          <a:p>
            <a:pPr lvl="1" algn="just"/>
            <a:r>
              <a:rPr lang="en-US" dirty="0" smtClean="0"/>
              <a:t>2-3 weeks after order granting motion</a:t>
            </a:r>
          </a:p>
          <a:p>
            <a:pPr marL="411480" lvl="1" indent="0" algn="just">
              <a:buNone/>
            </a:pPr>
            <a:endParaRPr lang="en-US" dirty="0" smtClean="0"/>
          </a:p>
          <a:p>
            <a:pPr algn="just"/>
            <a:r>
              <a:rPr lang="en-US" dirty="0" smtClean="0"/>
              <a:t>Tenant must notify local tenant screening agencies to delete references to the case in their records</a:t>
            </a:r>
          </a:p>
          <a:p>
            <a:pPr lvl="1" algn="just"/>
            <a:r>
              <a:rPr lang="en-US" dirty="0" smtClean="0"/>
              <a:t>Letter and copy of </a:t>
            </a:r>
            <a:r>
              <a:rPr lang="en-US" dirty="0" err="1" smtClean="0"/>
              <a:t>expungement</a:t>
            </a:r>
            <a:r>
              <a:rPr lang="en-US" dirty="0" smtClean="0"/>
              <a:t> order</a:t>
            </a:r>
          </a:p>
          <a:p>
            <a:pPr lvl="1" algn="just"/>
            <a:r>
              <a:rPr lang="en-US" dirty="0" smtClean="0"/>
              <a:t>http</a:t>
            </a:r>
            <a:r>
              <a:rPr lang="en-US" dirty="0"/>
              <a:t>://minnhousingclinic.homestead.com/ExpungementForms.html</a:t>
            </a:r>
            <a:endParaRPr lang="en-US" dirty="0" smtClean="0"/>
          </a:p>
          <a:p>
            <a:pPr marL="114300" indent="0">
              <a:buNone/>
            </a:pPr>
            <a:endParaRPr lang="en-US" dirty="0"/>
          </a:p>
        </p:txBody>
      </p:sp>
    </p:spTree>
    <p:extLst>
      <p:ext uri="{BB962C8B-B14F-4D97-AF65-F5344CB8AC3E}">
        <p14:creationId xmlns:p14="http://schemas.microsoft.com/office/powerpoint/2010/main" val="3735671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 of tenant screening agencies</a:t>
            </a:r>
            <a:endParaRPr lang="en-US" dirty="0"/>
          </a:p>
        </p:txBody>
      </p:sp>
      <p:graphicFrame>
        <p:nvGraphicFramePr>
          <p:cNvPr id="4" name="Content Placeholder 3"/>
          <p:cNvGraphicFramePr>
            <a:graphicFrameLocks noGrp="1"/>
          </p:cNvGraphicFramePr>
          <p:nvPr>
            <p:ph idx="1"/>
          </p:nvPr>
        </p:nvGraphicFramePr>
        <p:xfrm>
          <a:off x="2099986" y="1748632"/>
          <a:ext cx="4944028" cy="4381500"/>
        </p:xfrm>
        <a:graphic>
          <a:graphicData uri="http://schemas.openxmlformats.org/drawingml/2006/table">
            <a:tbl>
              <a:tblPr>
                <a:tableStyleId>{5C22544A-7EE6-4342-B048-85BDC9FD1C3A}</a:tableStyleId>
              </a:tblPr>
              <a:tblGrid>
                <a:gridCol w="2472014"/>
                <a:gridCol w="2472014"/>
              </a:tblGrid>
              <a:tr h="4373563">
                <a:tc>
                  <a:txBody>
                    <a:bodyPr/>
                    <a:lstStyle/>
                    <a:p>
                      <a:pPr marL="0" marR="0">
                        <a:lnSpc>
                          <a:spcPct val="115000"/>
                        </a:lnSpc>
                        <a:spcBef>
                          <a:spcPts val="600"/>
                        </a:spcBef>
                        <a:spcAft>
                          <a:spcPts val="0"/>
                        </a:spcAft>
                      </a:pPr>
                      <a:r>
                        <a:rPr lang="en-US" sz="1000">
                          <a:effectLst/>
                        </a:rPr>
                        <a:t>Apartment Services Plus (ASP)</a:t>
                      </a:r>
                      <a:endParaRPr lang="en-US" sz="800">
                        <a:effectLst/>
                      </a:endParaRPr>
                    </a:p>
                    <a:p>
                      <a:pPr marL="0" marR="0">
                        <a:lnSpc>
                          <a:spcPct val="115000"/>
                        </a:lnSpc>
                        <a:spcBef>
                          <a:spcPts val="0"/>
                        </a:spcBef>
                        <a:spcAft>
                          <a:spcPts val="0"/>
                        </a:spcAft>
                      </a:pPr>
                      <a:r>
                        <a:rPr lang="en-US" sz="1000">
                          <a:effectLst/>
                        </a:rPr>
                        <a:t>7400 Metro Blvd., Suite 419</a:t>
                      </a:r>
                      <a:endParaRPr lang="en-US" sz="800">
                        <a:effectLst/>
                      </a:endParaRPr>
                    </a:p>
                    <a:p>
                      <a:pPr marL="0" marR="0">
                        <a:lnSpc>
                          <a:spcPct val="115000"/>
                        </a:lnSpc>
                        <a:spcBef>
                          <a:spcPts val="0"/>
                        </a:spcBef>
                        <a:spcAft>
                          <a:spcPts val="0"/>
                        </a:spcAft>
                      </a:pPr>
                      <a:r>
                        <a:rPr lang="en-US" sz="1000">
                          <a:effectLst/>
                        </a:rPr>
                        <a:t>Edina, MN  55439</a:t>
                      </a:r>
                      <a:endParaRPr lang="en-US" sz="800">
                        <a:effectLst/>
                      </a:endParaRPr>
                    </a:p>
                    <a:p>
                      <a:pPr marL="0" marR="0">
                        <a:lnSpc>
                          <a:spcPct val="115000"/>
                        </a:lnSpc>
                        <a:spcBef>
                          <a:spcPts val="0"/>
                        </a:spcBef>
                        <a:spcAft>
                          <a:spcPts val="0"/>
                        </a:spcAft>
                      </a:pPr>
                      <a:r>
                        <a:rPr lang="en-US" sz="1000">
                          <a:effectLst/>
                        </a:rPr>
                        <a:t>(952) 925-9592</a:t>
                      </a:r>
                      <a:endParaRPr lang="en-US" sz="800">
                        <a:effectLst/>
                      </a:endParaRPr>
                    </a:p>
                    <a:p>
                      <a:pPr marL="0" marR="0">
                        <a:lnSpc>
                          <a:spcPct val="115000"/>
                        </a:lnSpc>
                        <a:spcBef>
                          <a:spcPts val="0"/>
                        </a:spcBef>
                        <a:spcAft>
                          <a:spcPts val="0"/>
                        </a:spcAft>
                      </a:pPr>
                      <a:r>
                        <a:rPr lang="en-US" sz="1000" u="sng">
                          <a:effectLst/>
                          <a:hlinkClick r:id="rId2"/>
                        </a:rPr>
                        <a:t>www.aspscreening.com</a:t>
                      </a:r>
                      <a:r>
                        <a:rPr lang="en-US" sz="1000">
                          <a:effectLst/>
                        </a:rPr>
                        <a:t> </a:t>
                      </a:r>
                      <a:endParaRPr lang="en-US" sz="800">
                        <a:effectLst/>
                      </a:endParaRPr>
                    </a:p>
                    <a:p>
                      <a:pPr marL="0" marR="0">
                        <a:lnSpc>
                          <a:spcPct val="115000"/>
                        </a:lnSpc>
                        <a:spcBef>
                          <a:spcPts val="0"/>
                        </a:spcBef>
                        <a:spcAft>
                          <a:spcPts val="0"/>
                        </a:spcAft>
                      </a:pPr>
                      <a:r>
                        <a:rPr lang="en-US" sz="1000" u="sng">
                          <a:effectLst/>
                          <a:hlinkClick r:id="rId3"/>
                        </a:rPr>
                        <a:t>production@aspscreening.com</a:t>
                      </a:r>
                      <a:r>
                        <a:rPr lang="en-US" sz="1000">
                          <a:effectLst/>
                        </a:rPr>
                        <a:t> </a:t>
                      </a:r>
                      <a:endParaRPr lang="en-US" sz="800">
                        <a:effectLst/>
                      </a:endParaRPr>
                    </a:p>
                    <a:p>
                      <a:pPr marL="0" marR="0">
                        <a:lnSpc>
                          <a:spcPct val="115000"/>
                        </a:lnSpc>
                        <a:spcBef>
                          <a:spcPts val="0"/>
                        </a:spcBef>
                        <a:spcAft>
                          <a:spcPts val="0"/>
                        </a:spcAft>
                      </a:pPr>
                      <a:r>
                        <a:rPr lang="en-US" sz="1000">
                          <a:effectLst/>
                        </a:rPr>
                        <a:t> </a:t>
                      </a:r>
                      <a:endParaRPr lang="en-US" sz="800">
                        <a:effectLst/>
                      </a:endParaRPr>
                    </a:p>
                    <a:p>
                      <a:pPr marL="0" marR="0">
                        <a:lnSpc>
                          <a:spcPct val="115000"/>
                        </a:lnSpc>
                        <a:spcBef>
                          <a:spcPts val="0"/>
                        </a:spcBef>
                        <a:spcAft>
                          <a:spcPts val="0"/>
                        </a:spcAft>
                      </a:pPr>
                      <a:r>
                        <a:rPr lang="en-US" sz="1000">
                          <a:effectLst/>
                        </a:rPr>
                        <a:t>First Check</a:t>
                      </a:r>
                      <a:endParaRPr lang="en-US" sz="800">
                        <a:effectLst/>
                      </a:endParaRPr>
                    </a:p>
                    <a:p>
                      <a:pPr marL="0" marR="0">
                        <a:lnSpc>
                          <a:spcPct val="115000"/>
                        </a:lnSpc>
                        <a:spcBef>
                          <a:spcPts val="0"/>
                        </a:spcBef>
                        <a:spcAft>
                          <a:spcPts val="0"/>
                        </a:spcAft>
                      </a:pPr>
                      <a:r>
                        <a:rPr lang="en-US" sz="1000">
                          <a:effectLst/>
                        </a:rPr>
                        <a:t>6910 Idsen Avenue South</a:t>
                      </a:r>
                      <a:endParaRPr lang="en-US" sz="800">
                        <a:effectLst/>
                      </a:endParaRPr>
                    </a:p>
                    <a:p>
                      <a:pPr marL="0" marR="0">
                        <a:lnSpc>
                          <a:spcPct val="115000"/>
                        </a:lnSpc>
                        <a:spcBef>
                          <a:spcPts val="0"/>
                        </a:spcBef>
                        <a:spcAft>
                          <a:spcPts val="0"/>
                        </a:spcAft>
                      </a:pPr>
                      <a:r>
                        <a:rPr lang="en-US" sz="1000">
                          <a:effectLst/>
                        </a:rPr>
                        <a:t>Cottage Grove, MN  55016</a:t>
                      </a:r>
                      <a:endParaRPr lang="en-US" sz="800">
                        <a:effectLst/>
                      </a:endParaRPr>
                    </a:p>
                    <a:p>
                      <a:pPr marL="0" marR="0">
                        <a:lnSpc>
                          <a:spcPct val="115000"/>
                        </a:lnSpc>
                        <a:spcBef>
                          <a:spcPts val="0"/>
                        </a:spcBef>
                        <a:spcAft>
                          <a:spcPts val="0"/>
                        </a:spcAft>
                      </a:pPr>
                      <a:r>
                        <a:rPr lang="en-US" sz="1000">
                          <a:effectLst/>
                        </a:rPr>
                        <a:t> </a:t>
                      </a:r>
                      <a:endParaRPr lang="en-US" sz="800">
                        <a:effectLst/>
                      </a:endParaRPr>
                    </a:p>
                    <a:p>
                      <a:pPr marL="0" marR="0">
                        <a:lnSpc>
                          <a:spcPct val="115000"/>
                        </a:lnSpc>
                        <a:spcBef>
                          <a:spcPts val="0"/>
                        </a:spcBef>
                        <a:spcAft>
                          <a:spcPts val="0"/>
                        </a:spcAft>
                      </a:pPr>
                      <a:r>
                        <a:rPr lang="en-US" sz="1000">
                          <a:effectLst/>
                        </a:rPr>
                        <a:t>Multi-Housing Credit Control (MCC)</a:t>
                      </a:r>
                      <a:endParaRPr lang="en-US" sz="800">
                        <a:effectLst/>
                      </a:endParaRPr>
                    </a:p>
                    <a:p>
                      <a:pPr marL="0" marR="0">
                        <a:lnSpc>
                          <a:spcPct val="115000"/>
                        </a:lnSpc>
                        <a:spcBef>
                          <a:spcPts val="0"/>
                        </a:spcBef>
                        <a:spcAft>
                          <a:spcPts val="0"/>
                        </a:spcAft>
                      </a:pPr>
                      <a:r>
                        <a:rPr lang="en-US" sz="1000">
                          <a:effectLst/>
                        </a:rPr>
                        <a:t>10125 Crosstown Circle, Suite 100</a:t>
                      </a:r>
                      <a:endParaRPr lang="en-US" sz="800">
                        <a:effectLst/>
                      </a:endParaRPr>
                    </a:p>
                    <a:p>
                      <a:pPr marL="0" marR="0">
                        <a:lnSpc>
                          <a:spcPct val="115000"/>
                        </a:lnSpc>
                        <a:spcBef>
                          <a:spcPts val="0"/>
                        </a:spcBef>
                        <a:spcAft>
                          <a:spcPts val="0"/>
                        </a:spcAft>
                      </a:pPr>
                      <a:r>
                        <a:rPr lang="en-US" sz="1000">
                          <a:effectLst/>
                        </a:rPr>
                        <a:t>Eden Prairie, MN  55344</a:t>
                      </a:r>
                      <a:endParaRPr lang="en-US" sz="800">
                        <a:effectLst/>
                      </a:endParaRPr>
                    </a:p>
                    <a:p>
                      <a:pPr marL="0" marR="0">
                        <a:lnSpc>
                          <a:spcPct val="115000"/>
                        </a:lnSpc>
                        <a:spcBef>
                          <a:spcPts val="0"/>
                        </a:spcBef>
                        <a:spcAft>
                          <a:spcPts val="0"/>
                        </a:spcAft>
                      </a:pPr>
                      <a:r>
                        <a:rPr lang="en-US" sz="1000">
                          <a:effectLst/>
                        </a:rPr>
                        <a:t>(952) 941-0552</a:t>
                      </a:r>
                      <a:endParaRPr lang="en-US" sz="800">
                        <a:effectLst/>
                      </a:endParaRPr>
                    </a:p>
                    <a:p>
                      <a:pPr marL="0" marR="0">
                        <a:lnSpc>
                          <a:spcPct val="115000"/>
                        </a:lnSpc>
                        <a:spcBef>
                          <a:spcPts val="0"/>
                        </a:spcBef>
                        <a:spcAft>
                          <a:spcPts val="0"/>
                        </a:spcAft>
                      </a:pPr>
                      <a:r>
                        <a:rPr lang="en-US" sz="1000" u="sng">
                          <a:effectLst/>
                          <a:hlinkClick r:id="rId4"/>
                        </a:rPr>
                        <a:t>www.mccgrp.com</a:t>
                      </a:r>
                      <a:r>
                        <a:rPr lang="en-US" sz="1000">
                          <a:effectLst/>
                        </a:rPr>
                        <a:t> </a:t>
                      </a:r>
                      <a:endParaRPr lang="en-US" sz="800">
                        <a:effectLst/>
                      </a:endParaRPr>
                    </a:p>
                    <a:p>
                      <a:pPr marL="0" marR="0">
                        <a:lnSpc>
                          <a:spcPct val="115000"/>
                        </a:lnSpc>
                        <a:spcBef>
                          <a:spcPts val="0"/>
                        </a:spcBef>
                        <a:spcAft>
                          <a:spcPts val="0"/>
                        </a:spcAft>
                      </a:pPr>
                      <a:r>
                        <a:rPr lang="en-US" sz="1000" u="sng">
                          <a:effectLst/>
                          <a:hlinkClick r:id="rId5"/>
                        </a:rPr>
                        <a:t>consumercare@mccgrp.com</a:t>
                      </a:r>
                      <a:r>
                        <a:rPr lang="en-US" sz="1000">
                          <a:effectLst/>
                        </a:rPr>
                        <a:t> </a:t>
                      </a:r>
                      <a:endParaRPr lang="en-US" sz="800">
                        <a:effectLst/>
                      </a:endParaRPr>
                    </a:p>
                    <a:p>
                      <a:pPr marL="0" marR="0">
                        <a:lnSpc>
                          <a:spcPct val="115000"/>
                        </a:lnSpc>
                        <a:spcBef>
                          <a:spcPts val="0"/>
                        </a:spcBef>
                        <a:spcAft>
                          <a:spcPts val="0"/>
                        </a:spcAft>
                      </a:pPr>
                      <a:r>
                        <a:rPr lang="en-US" sz="1000">
                          <a:effectLst/>
                        </a:rPr>
                        <a:t> </a:t>
                      </a:r>
                      <a:endParaRPr lang="en-US" sz="800">
                        <a:effectLst/>
                      </a:endParaRPr>
                    </a:p>
                    <a:p>
                      <a:pPr marL="0" marR="0">
                        <a:lnSpc>
                          <a:spcPct val="115000"/>
                        </a:lnSpc>
                        <a:spcBef>
                          <a:spcPts val="0"/>
                        </a:spcBef>
                        <a:spcAft>
                          <a:spcPts val="0"/>
                        </a:spcAft>
                      </a:pPr>
                      <a:r>
                        <a:rPr lang="en-US" sz="1000">
                          <a:effectLst/>
                        </a:rPr>
                        <a:t>Rental History Reports, Inc.</a:t>
                      </a:r>
                      <a:endParaRPr lang="en-US" sz="800">
                        <a:effectLst/>
                      </a:endParaRPr>
                    </a:p>
                    <a:p>
                      <a:pPr marL="0" marR="0">
                        <a:lnSpc>
                          <a:spcPct val="115000"/>
                        </a:lnSpc>
                        <a:spcBef>
                          <a:spcPts val="0"/>
                        </a:spcBef>
                        <a:spcAft>
                          <a:spcPts val="0"/>
                        </a:spcAft>
                      </a:pPr>
                      <a:r>
                        <a:rPr lang="en-US" sz="1000">
                          <a:effectLst/>
                        </a:rPr>
                        <a:t>10505 Wayzata Blvd., Suite 200</a:t>
                      </a:r>
                      <a:endParaRPr lang="en-US" sz="800">
                        <a:effectLst/>
                      </a:endParaRPr>
                    </a:p>
                    <a:p>
                      <a:pPr marL="0" marR="0">
                        <a:lnSpc>
                          <a:spcPct val="115000"/>
                        </a:lnSpc>
                        <a:spcBef>
                          <a:spcPts val="0"/>
                        </a:spcBef>
                        <a:spcAft>
                          <a:spcPts val="0"/>
                        </a:spcAft>
                      </a:pPr>
                      <a:r>
                        <a:rPr lang="en-US" sz="1000">
                          <a:effectLst/>
                        </a:rPr>
                        <a:t>Minnetonka, MN 55305</a:t>
                      </a:r>
                      <a:endParaRPr lang="en-US" sz="800">
                        <a:effectLst/>
                      </a:endParaRPr>
                    </a:p>
                    <a:p>
                      <a:pPr marL="0" marR="0">
                        <a:lnSpc>
                          <a:spcPct val="115000"/>
                        </a:lnSpc>
                        <a:spcBef>
                          <a:spcPts val="0"/>
                        </a:spcBef>
                        <a:spcAft>
                          <a:spcPts val="0"/>
                        </a:spcAft>
                      </a:pPr>
                      <a:r>
                        <a:rPr lang="en-US" sz="1000">
                          <a:effectLst/>
                        </a:rPr>
                        <a:t>(952) 545-3953</a:t>
                      </a:r>
                      <a:endParaRPr lang="en-US" sz="800">
                        <a:effectLst/>
                      </a:endParaRPr>
                    </a:p>
                    <a:p>
                      <a:pPr marL="0" marR="0">
                        <a:lnSpc>
                          <a:spcPct val="115000"/>
                        </a:lnSpc>
                        <a:spcBef>
                          <a:spcPts val="0"/>
                        </a:spcBef>
                        <a:spcAft>
                          <a:spcPts val="0"/>
                        </a:spcAft>
                      </a:pPr>
                      <a:r>
                        <a:rPr lang="en-US" sz="1000" u="sng">
                          <a:effectLst/>
                          <a:hlinkClick r:id="rId6"/>
                        </a:rPr>
                        <a:t>http://www.rentalhistoryreports.com/</a:t>
                      </a:r>
                      <a:endParaRPr lang="en-US" sz="800">
                        <a:effectLst/>
                      </a:endParaRPr>
                    </a:p>
                    <a:p>
                      <a:pPr marL="0" marR="0">
                        <a:lnSpc>
                          <a:spcPct val="115000"/>
                        </a:lnSpc>
                        <a:spcBef>
                          <a:spcPts val="0"/>
                        </a:spcBef>
                        <a:spcAft>
                          <a:spcPts val="285"/>
                        </a:spcAft>
                      </a:pPr>
                      <a:r>
                        <a:rPr lang="en-US" sz="1000">
                          <a:effectLst/>
                        </a:rPr>
                        <a:t> </a:t>
                      </a:r>
                      <a:endParaRPr lang="en-US" sz="800">
                        <a:effectLst/>
                        <a:latin typeface="Times New Roman"/>
                        <a:ea typeface="Times New Roman"/>
                        <a:cs typeface="Times New Roman"/>
                      </a:endParaRPr>
                    </a:p>
                  </a:txBody>
                  <a:tcPr marL="63385" marR="63385" marT="0" marB="0"/>
                </a:tc>
                <a:tc>
                  <a:txBody>
                    <a:bodyPr/>
                    <a:lstStyle/>
                    <a:p>
                      <a:pPr marL="0" marR="0">
                        <a:lnSpc>
                          <a:spcPct val="115000"/>
                        </a:lnSpc>
                        <a:spcBef>
                          <a:spcPts val="600"/>
                        </a:spcBef>
                        <a:spcAft>
                          <a:spcPts val="0"/>
                        </a:spcAft>
                      </a:pPr>
                      <a:r>
                        <a:rPr lang="en-US" sz="1000" dirty="0">
                          <a:effectLst/>
                        </a:rPr>
                        <a:t>Rental Research Services, Inc.</a:t>
                      </a:r>
                      <a:endParaRPr lang="en-US" sz="800" dirty="0">
                        <a:effectLst/>
                      </a:endParaRPr>
                    </a:p>
                    <a:p>
                      <a:pPr marL="0" marR="0">
                        <a:lnSpc>
                          <a:spcPct val="115000"/>
                        </a:lnSpc>
                        <a:spcBef>
                          <a:spcPts val="0"/>
                        </a:spcBef>
                        <a:spcAft>
                          <a:spcPts val="0"/>
                        </a:spcAft>
                      </a:pPr>
                      <a:r>
                        <a:rPr lang="en-US" sz="1000" dirty="0">
                          <a:effectLst/>
                        </a:rPr>
                        <a:t>7525 Mitchell Rd, Suite 301</a:t>
                      </a:r>
                      <a:endParaRPr lang="en-US" sz="800" dirty="0">
                        <a:effectLst/>
                      </a:endParaRPr>
                    </a:p>
                    <a:p>
                      <a:pPr marL="0" marR="0">
                        <a:lnSpc>
                          <a:spcPct val="115000"/>
                        </a:lnSpc>
                        <a:spcBef>
                          <a:spcPts val="0"/>
                        </a:spcBef>
                        <a:spcAft>
                          <a:spcPts val="0"/>
                        </a:spcAft>
                      </a:pPr>
                      <a:r>
                        <a:rPr lang="en-US" sz="1000" dirty="0">
                          <a:effectLst/>
                        </a:rPr>
                        <a:t>Eden Prairie, MN 55344</a:t>
                      </a:r>
                      <a:endParaRPr lang="en-US" sz="800" dirty="0">
                        <a:effectLst/>
                      </a:endParaRPr>
                    </a:p>
                    <a:p>
                      <a:pPr marL="0" marR="0">
                        <a:lnSpc>
                          <a:spcPct val="115000"/>
                        </a:lnSpc>
                        <a:spcBef>
                          <a:spcPts val="0"/>
                        </a:spcBef>
                        <a:spcAft>
                          <a:spcPts val="0"/>
                        </a:spcAft>
                      </a:pPr>
                      <a:r>
                        <a:rPr lang="en-US" sz="1000" dirty="0">
                          <a:effectLst/>
                        </a:rPr>
                        <a:t>(952) 935-5700</a:t>
                      </a:r>
                      <a:endParaRPr lang="en-US" sz="800" dirty="0">
                        <a:effectLst/>
                      </a:endParaRPr>
                    </a:p>
                    <a:p>
                      <a:pPr marL="0" marR="0">
                        <a:lnSpc>
                          <a:spcPct val="115000"/>
                        </a:lnSpc>
                        <a:spcBef>
                          <a:spcPts val="0"/>
                        </a:spcBef>
                        <a:spcAft>
                          <a:spcPts val="0"/>
                        </a:spcAft>
                      </a:pPr>
                      <a:r>
                        <a:rPr lang="en-US" sz="1000" u="sng" dirty="0">
                          <a:effectLst/>
                          <a:hlinkClick r:id="rId7"/>
                        </a:rPr>
                        <a:t>www.rentalresearch.com</a:t>
                      </a:r>
                      <a:r>
                        <a:rPr lang="en-US" sz="1000" dirty="0">
                          <a:effectLst/>
                        </a:rPr>
                        <a:t> </a:t>
                      </a:r>
                      <a:endParaRPr lang="en-US" sz="800" dirty="0">
                        <a:effectLst/>
                      </a:endParaRPr>
                    </a:p>
                    <a:p>
                      <a:pPr marL="4876800" marR="0" indent="-4876800">
                        <a:lnSpc>
                          <a:spcPct val="115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Lst>
                      </a:pPr>
                      <a:r>
                        <a:rPr lang="en-US" sz="1000" u="sng" dirty="0">
                          <a:effectLst/>
                          <a:hlinkClick r:id="rId8"/>
                        </a:rPr>
                        <a:t>info@rentalresearch.com</a:t>
                      </a:r>
                      <a:r>
                        <a:rPr lang="en-US" sz="1000" dirty="0">
                          <a:effectLst/>
                        </a:rPr>
                        <a:t> 	</a:t>
                      </a:r>
                      <a:endParaRPr lang="en-US" sz="800" dirty="0">
                        <a:effectLst/>
                      </a:endParaRPr>
                    </a:p>
                    <a:p>
                      <a:pPr marL="0" marR="0">
                        <a:lnSpc>
                          <a:spcPct val="115000"/>
                        </a:lnSpc>
                        <a:spcBef>
                          <a:spcPts val="0"/>
                        </a:spcBef>
                        <a:spcAft>
                          <a:spcPts val="0"/>
                        </a:spcAft>
                      </a:pPr>
                      <a:r>
                        <a:rPr lang="en-US" sz="1000" dirty="0">
                          <a:effectLst/>
                        </a:rPr>
                        <a:t> </a:t>
                      </a:r>
                      <a:endParaRPr lang="en-US" sz="800" dirty="0">
                        <a:effectLst/>
                      </a:endParaRPr>
                    </a:p>
                    <a:p>
                      <a:pPr marL="0" marR="0">
                        <a:lnSpc>
                          <a:spcPct val="115000"/>
                        </a:lnSpc>
                        <a:spcBef>
                          <a:spcPts val="0"/>
                        </a:spcBef>
                        <a:spcAft>
                          <a:spcPts val="0"/>
                        </a:spcAft>
                      </a:pPr>
                      <a:r>
                        <a:rPr lang="en-US" sz="1000" dirty="0">
                          <a:effectLst/>
                        </a:rPr>
                        <a:t>Renters Acceptance</a:t>
                      </a:r>
                      <a:endParaRPr lang="en-US" sz="800" dirty="0">
                        <a:effectLst/>
                      </a:endParaRPr>
                    </a:p>
                    <a:p>
                      <a:pPr marL="0" marR="0">
                        <a:lnSpc>
                          <a:spcPct val="115000"/>
                        </a:lnSpc>
                        <a:spcBef>
                          <a:spcPts val="0"/>
                        </a:spcBef>
                        <a:spcAft>
                          <a:spcPts val="0"/>
                        </a:spcAft>
                      </a:pPr>
                      <a:r>
                        <a:rPr lang="en-US" sz="1000" dirty="0">
                          <a:effectLst/>
                        </a:rPr>
                        <a:t>7575 Corporate Way</a:t>
                      </a:r>
                      <a:endParaRPr lang="en-US" sz="800" dirty="0">
                        <a:effectLst/>
                      </a:endParaRPr>
                    </a:p>
                    <a:p>
                      <a:pPr marL="0" marR="0">
                        <a:lnSpc>
                          <a:spcPct val="115000"/>
                        </a:lnSpc>
                        <a:spcBef>
                          <a:spcPts val="0"/>
                        </a:spcBef>
                        <a:spcAft>
                          <a:spcPts val="0"/>
                        </a:spcAft>
                      </a:pPr>
                      <a:r>
                        <a:rPr lang="en-US" sz="1000" dirty="0">
                          <a:effectLst/>
                        </a:rPr>
                        <a:t>Eden Prairie, MN  55344</a:t>
                      </a:r>
                      <a:endParaRPr lang="en-US" sz="800" dirty="0">
                        <a:effectLst/>
                      </a:endParaRPr>
                    </a:p>
                    <a:p>
                      <a:pPr marL="0" marR="0">
                        <a:lnSpc>
                          <a:spcPct val="115000"/>
                        </a:lnSpc>
                        <a:spcBef>
                          <a:spcPts val="0"/>
                        </a:spcBef>
                        <a:spcAft>
                          <a:spcPts val="0"/>
                        </a:spcAft>
                      </a:pPr>
                      <a:r>
                        <a:rPr lang="en-US" sz="1000" dirty="0">
                          <a:effectLst/>
                        </a:rPr>
                        <a:t>(952) 259-1199</a:t>
                      </a:r>
                      <a:endParaRPr lang="en-US" sz="800" dirty="0">
                        <a:effectLst/>
                      </a:endParaRPr>
                    </a:p>
                    <a:p>
                      <a:pPr marL="0" marR="0">
                        <a:lnSpc>
                          <a:spcPct val="115000"/>
                        </a:lnSpc>
                        <a:spcBef>
                          <a:spcPts val="0"/>
                        </a:spcBef>
                        <a:spcAft>
                          <a:spcPts val="0"/>
                        </a:spcAft>
                      </a:pPr>
                      <a:r>
                        <a:rPr lang="en-US" sz="1000" u="sng" dirty="0">
                          <a:effectLst/>
                          <a:hlinkClick r:id="rId9"/>
                        </a:rPr>
                        <a:t>http://www.rentersaccept.net</a:t>
                      </a:r>
                      <a:endParaRPr lang="en-US" sz="800" dirty="0">
                        <a:effectLst/>
                      </a:endParaRPr>
                    </a:p>
                    <a:p>
                      <a:pPr marL="0" marR="0">
                        <a:lnSpc>
                          <a:spcPct val="115000"/>
                        </a:lnSpc>
                        <a:spcBef>
                          <a:spcPts val="0"/>
                        </a:spcBef>
                        <a:spcAft>
                          <a:spcPts val="0"/>
                        </a:spcAft>
                      </a:pPr>
                      <a:r>
                        <a:rPr lang="en-US" sz="1000" u="sng" dirty="0">
                          <a:effectLst/>
                          <a:hlinkClick r:id="rId10" action="ppaction://hlinkfile"/>
                        </a:rPr>
                        <a:t>renters@bureauofcollection.com</a:t>
                      </a:r>
                      <a:endParaRPr lang="en-US" sz="800" dirty="0">
                        <a:effectLst/>
                      </a:endParaRPr>
                    </a:p>
                    <a:p>
                      <a:pPr marL="0" marR="0">
                        <a:lnSpc>
                          <a:spcPct val="115000"/>
                        </a:lnSpc>
                        <a:spcBef>
                          <a:spcPts val="0"/>
                        </a:spcBef>
                        <a:spcAft>
                          <a:spcPts val="0"/>
                        </a:spcAft>
                      </a:pPr>
                      <a:r>
                        <a:rPr lang="en-US" sz="1000" dirty="0">
                          <a:effectLst/>
                        </a:rPr>
                        <a:t> </a:t>
                      </a:r>
                      <a:endParaRPr lang="en-US" sz="800" dirty="0">
                        <a:effectLst/>
                      </a:endParaRPr>
                    </a:p>
                    <a:p>
                      <a:pPr marL="0" marR="0">
                        <a:lnSpc>
                          <a:spcPct val="115000"/>
                        </a:lnSpc>
                        <a:spcBef>
                          <a:spcPts val="0"/>
                        </a:spcBef>
                        <a:spcAft>
                          <a:spcPts val="0"/>
                        </a:spcAft>
                      </a:pPr>
                      <a:r>
                        <a:rPr lang="en-US" sz="1000" dirty="0">
                          <a:effectLst/>
                        </a:rPr>
                        <a:t>Screening Reports, Inc.</a:t>
                      </a:r>
                      <a:endParaRPr lang="en-US" sz="800" dirty="0">
                        <a:effectLst/>
                      </a:endParaRPr>
                    </a:p>
                    <a:p>
                      <a:pPr marL="0" marR="0">
                        <a:lnSpc>
                          <a:spcPct val="115000"/>
                        </a:lnSpc>
                        <a:spcBef>
                          <a:spcPts val="0"/>
                        </a:spcBef>
                        <a:spcAft>
                          <a:spcPts val="0"/>
                        </a:spcAft>
                      </a:pPr>
                      <a:r>
                        <a:rPr lang="en-US" sz="1000" dirty="0">
                          <a:effectLst/>
                        </a:rPr>
                        <a:t>12805 Highway 55, Suite 304</a:t>
                      </a:r>
                      <a:endParaRPr lang="en-US" sz="800" dirty="0">
                        <a:effectLst/>
                      </a:endParaRPr>
                    </a:p>
                    <a:p>
                      <a:pPr marL="0" marR="0">
                        <a:lnSpc>
                          <a:spcPct val="115000"/>
                        </a:lnSpc>
                        <a:spcBef>
                          <a:spcPts val="0"/>
                        </a:spcBef>
                        <a:spcAft>
                          <a:spcPts val="0"/>
                        </a:spcAft>
                      </a:pPr>
                      <a:r>
                        <a:rPr lang="en-US" sz="1000" dirty="0">
                          <a:effectLst/>
                        </a:rPr>
                        <a:t>Plymouth, MN 55441</a:t>
                      </a:r>
                      <a:endParaRPr lang="en-US" sz="800" dirty="0">
                        <a:effectLst/>
                      </a:endParaRPr>
                    </a:p>
                    <a:p>
                      <a:pPr marL="0" marR="0">
                        <a:lnSpc>
                          <a:spcPct val="115000"/>
                        </a:lnSpc>
                        <a:spcBef>
                          <a:spcPts val="0"/>
                        </a:spcBef>
                        <a:spcAft>
                          <a:spcPts val="0"/>
                        </a:spcAft>
                      </a:pPr>
                      <a:r>
                        <a:rPr lang="en-US" sz="1000" dirty="0">
                          <a:effectLst/>
                        </a:rPr>
                        <a:t>763-354-2330 </a:t>
                      </a:r>
                      <a:endParaRPr lang="en-US" sz="800" dirty="0">
                        <a:effectLst/>
                      </a:endParaRPr>
                    </a:p>
                    <a:p>
                      <a:pPr marL="0" marR="0">
                        <a:lnSpc>
                          <a:spcPct val="115000"/>
                        </a:lnSpc>
                        <a:spcBef>
                          <a:spcPts val="0"/>
                        </a:spcBef>
                        <a:spcAft>
                          <a:spcPts val="0"/>
                        </a:spcAft>
                      </a:pPr>
                      <a:r>
                        <a:rPr lang="en-US" sz="1000" dirty="0">
                          <a:effectLst/>
                        </a:rPr>
                        <a:t> </a:t>
                      </a:r>
                      <a:endParaRPr lang="en-US" sz="800" dirty="0">
                        <a:effectLst/>
                      </a:endParaRPr>
                    </a:p>
                    <a:p>
                      <a:pPr marL="0" marR="0">
                        <a:lnSpc>
                          <a:spcPct val="115000"/>
                        </a:lnSpc>
                        <a:spcBef>
                          <a:spcPts val="0"/>
                        </a:spcBef>
                        <a:spcAft>
                          <a:spcPts val="0"/>
                        </a:spcAft>
                      </a:pPr>
                      <a:r>
                        <a:rPr lang="en-US" sz="1000" dirty="0">
                          <a:effectLst/>
                        </a:rPr>
                        <a:t>Twin City Tenant Check</a:t>
                      </a:r>
                      <a:endParaRPr lang="en-US" sz="800" dirty="0">
                        <a:effectLst/>
                      </a:endParaRPr>
                    </a:p>
                    <a:p>
                      <a:pPr marL="0" marR="0">
                        <a:lnSpc>
                          <a:spcPct val="115000"/>
                        </a:lnSpc>
                        <a:spcBef>
                          <a:spcPts val="0"/>
                        </a:spcBef>
                        <a:spcAft>
                          <a:spcPts val="0"/>
                        </a:spcAft>
                      </a:pPr>
                      <a:r>
                        <a:rPr lang="en-US" sz="1000" dirty="0">
                          <a:effectLst/>
                        </a:rPr>
                        <a:t>910 Ivy Avenue East</a:t>
                      </a:r>
                      <a:endParaRPr lang="en-US" sz="800" dirty="0">
                        <a:effectLst/>
                      </a:endParaRPr>
                    </a:p>
                    <a:p>
                      <a:pPr marL="0" marR="0">
                        <a:lnSpc>
                          <a:spcPct val="115000"/>
                        </a:lnSpc>
                        <a:spcBef>
                          <a:spcPts val="0"/>
                        </a:spcBef>
                        <a:spcAft>
                          <a:spcPts val="0"/>
                        </a:spcAft>
                      </a:pPr>
                      <a:r>
                        <a:rPr lang="en-US" sz="1000" dirty="0">
                          <a:effectLst/>
                        </a:rPr>
                        <a:t>St. Paul, MN  55106</a:t>
                      </a:r>
                      <a:endParaRPr lang="en-US" sz="800" dirty="0">
                        <a:effectLst/>
                      </a:endParaRPr>
                    </a:p>
                    <a:p>
                      <a:pPr marL="0" marR="0">
                        <a:lnSpc>
                          <a:spcPct val="115000"/>
                        </a:lnSpc>
                        <a:spcBef>
                          <a:spcPts val="0"/>
                        </a:spcBef>
                        <a:spcAft>
                          <a:spcPts val="0"/>
                        </a:spcAft>
                      </a:pPr>
                      <a:r>
                        <a:rPr lang="en-US" sz="1000" dirty="0">
                          <a:effectLst/>
                        </a:rPr>
                        <a:t>(651) 224-3002</a:t>
                      </a:r>
                      <a:endParaRPr lang="en-US" sz="800" dirty="0">
                        <a:effectLst/>
                      </a:endParaRPr>
                    </a:p>
                    <a:p>
                      <a:pPr marL="0" marR="0">
                        <a:lnSpc>
                          <a:spcPct val="115000"/>
                        </a:lnSpc>
                        <a:spcBef>
                          <a:spcPts val="0"/>
                        </a:spcBef>
                        <a:spcAft>
                          <a:spcPts val="0"/>
                        </a:spcAft>
                      </a:pPr>
                      <a:r>
                        <a:rPr lang="en-US" sz="1000" u="sng" dirty="0">
                          <a:effectLst/>
                          <a:hlinkClick r:id="rId11"/>
                        </a:rPr>
                        <a:t>www.tcofmn.com</a:t>
                      </a:r>
                      <a:r>
                        <a:rPr lang="en-US" sz="1000" dirty="0">
                          <a:effectLst/>
                        </a:rPr>
                        <a:t> </a:t>
                      </a:r>
                      <a:endParaRPr lang="en-US" sz="800" dirty="0">
                        <a:effectLst/>
                      </a:endParaRPr>
                    </a:p>
                    <a:p>
                      <a:pPr marL="0" marR="0">
                        <a:lnSpc>
                          <a:spcPct val="115000"/>
                        </a:lnSpc>
                        <a:spcBef>
                          <a:spcPts val="0"/>
                        </a:spcBef>
                        <a:spcAft>
                          <a:spcPts val="285"/>
                        </a:spcAft>
                      </a:pPr>
                      <a:r>
                        <a:rPr lang="en-US" sz="1000" u="sng" dirty="0">
                          <a:effectLst/>
                          <a:hlinkClick r:id="rId12" action="ppaction://hlinkfile"/>
                        </a:rPr>
                        <a:t>info@tcofmn.com</a:t>
                      </a:r>
                      <a:endParaRPr lang="en-US" sz="800" dirty="0">
                        <a:effectLst/>
                        <a:latin typeface="Times New Roman"/>
                        <a:ea typeface="Times New Roman"/>
                        <a:cs typeface="Times New Roman"/>
                      </a:endParaRPr>
                    </a:p>
                  </a:txBody>
                  <a:tcPr marL="63385" marR="63385" marT="0" marB="0"/>
                </a:tc>
              </a:tr>
            </a:tbl>
          </a:graphicData>
        </a:graphic>
      </p:graphicFrame>
    </p:spTree>
    <p:extLst>
      <p:ext uri="{BB962C8B-B14F-4D97-AF65-F5344CB8AC3E}">
        <p14:creationId xmlns:p14="http://schemas.microsoft.com/office/powerpoint/2010/main" val="18480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Miscellaneous issues </a:t>
            </a:r>
            <a:br>
              <a:rPr lang="en-US" dirty="0" smtClean="0"/>
            </a:br>
            <a:r>
              <a:rPr lang="en-US" dirty="0" smtClean="0"/>
              <a:t>and considerations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Discrepancy in file maintenance and MNCIS record</a:t>
            </a:r>
          </a:p>
          <a:p>
            <a:pPr lvl="1" algn="just"/>
            <a:r>
              <a:rPr lang="en-US" dirty="0" smtClean="0"/>
              <a:t>Paper files for non-judgment cases destroyed after one year, but MNCIS record remains</a:t>
            </a:r>
          </a:p>
          <a:p>
            <a:pPr lvl="1" algn="just"/>
            <a:r>
              <a:rPr lang="en-US" dirty="0" smtClean="0"/>
              <a:t>Can be used to tenant’s advantage – the public has an interest in complete and accurate records</a:t>
            </a:r>
          </a:p>
          <a:p>
            <a:pPr algn="just"/>
            <a:r>
              <a:rPr lang="en-US" dirty="0" smtClean="0"/>
              <a:t>Requesting immediate </a:t>
            </a:r>
            <a:r>
              <a:rPr lang="en-US" dirty="0" err="1" smtClean="0"/>
              <a:t>expungement</a:t>
            </a:r>
            <a:r>
              <a:rPr lang="en-US" dirty="0" smtClean="0"/>
              <a:t> in cases in which tenant prevails</a:t>
            </a:r>
          </a:p>
          <a:p>
            <a:pPr lvl="1" algn="just"/>
            <a:r>
              <a:rPr lang="en-US" dirty="0" smtClean="0"/>
              <a:t>Defect that leads to dismissal/judgment for tenant is probably a solid basis to argue for </a:t>
            </a:r>
            <a:r>
              <a:rPr lang="en-US" dirty="0" err="1" smtClean="0"/>
              <a:t>expungement</a:t>
            </a:r>
            <a:endParaRPr lang="en-US" dirty="0" smtClean="0"/>
          </a:p>
          <a:p>
            <a:pPr algn="just"/>
            <a:r>
              <a:rPr lang="en-US" dirty="0" smtClean="0"/>
              <a:t>Option to seek judge review if Motion is denied</a:t>
            </a:r>
          </a:p>
          <a:p>
            <a:pPr lvl="1" algn="just"/>
            <a:r>
              <a:rPr lang="en-US" dirty="0" smtClean="0"/>
              <a:t>Good option if issue for review regards interpretation and/or application of the law governing a claimed defect in the case</a:t>
            </a:r>
          </a:p>
          <a:p>
            <a:pPr algn="just"/>
            <a:endParaRPr lang="en-US" dirty="0"/>
          </a:p>
        </p:txBody>
      </p:sp>
    </p:spTree>
    <p:extLst>
      <p:ext uri="{BB962C8B-B14F-4D97-AF65-F5344CB8AC3E}">
        <p14:creationId xmlns:p14="http://schemas.microsoft.com/office/powerpoint/2010/main" val="1528371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normAutofit lnSpcReduction="10000"/>
          </a:bodyPr>
          <a:lstStyle/>
          <a:p>
            <a:pPr marL="114300" indent="0" algn="just">
              <a:buNone/>
            </a:pPr>
            <a:endParaRPr lang="en-US" dirty="0" smtClean="0"/>
          </a:p>
          <a:p>
            <a:pPr marL="114300" indent="0" algn="just">
              <a:buNone/>
            </a:pPr>
            <a:r>
              <a:rPr lang="en-US" dirty="0" smtClean="0"/>
              <a:t>Drew P. Schaffer</a:t>
            </a:r>
          </a:p>
          <a:p>
            <a:pPr marL="114300" indent="0" algn="just">
              <a:buNone/>
            </a:pPr>
            <a:r>
              <a:rPr lang="en-US" dirty="0" smtClean="0"/>
              <a:t>Legal Aid Society of Minneapolis</a:t>
            </a:r>
          </a:p>
          <a:p>
            <a:pPr marL="114300" indent="0" algn="just">
              <a:buNone/>
            </a:pPr>
            <a:r>
              <a:rPr lang="en-US" dirty="0" smtClean="0"/>
              <a:t>430 First Avenue North, Suite 300</a:t>
            </a:r>
          </a:p>
          <a:p>
            <a:pPr marL="114300" indent="0" algn="just">
              <a:buNone/>
            </a:pPr>
            <a:r>
              <a:rPr lang="en-US" dirty="0" smtClean="0"/>
              <a:t>Minneapolis, MN  55401-1780</a:t>
            </a:r>
          </a:p>
          <a:p>
            <a:pPr marL="114300" indent="0" algn="just">
              <a:buNone/>
            </a:pPr>
            <a:r>
              <a:rPr lang="en-US" dirty="0" smtClean="0"/>
              <a:t>Electronic Mail:  dpschaffer@midmnlegal.org</a:t>
            </a:r>
          </a:p>
          <a:p>
            <a:pPr marL="114300" indent="0" algn="just">
              <a:buNone/>
            </a:pPr>
            <a:r>
              <a:rPr lang="en-US" dirty="0" smtClean="0"/>
              <a:t>Telephone:  612.746.3644</a:t>
            </a:r>
          </a:p>
          <a:p>
            <a:pPr marL="114300" indent="0" algn="just">
              <a:buNone/>
            </a:pPr>
            <a:r>
              <a:rPr lang="en-US" dirty="0" smtClean="0"/>
              <a:t>Facsimile:  612.746.3644</a:t>
            </a:r>
          </a:p>
          <a:p>
            <a:pPr marL="114300" indent="0" algn="just">
              <a:buNone/>
            </a:pPr>
            <a:endParaRPr lang="en-US" dirty="0" smtClean="0"/>
          </a:p>
          <a:p>
            <a:pPr marL="114300" indent="0" algn="just">
              <a:buNone/>
            </a:pPr>
            <a:r>
              <a:rPr lang="en-US" dirty="0" smtClean="0"/>
              <a:t>Legal Aid Intake:  612.334.5970</a:t>
            </a:r>
            <a:endParaRPr lang="en-US" dirty="0"/>
          </a:p>
        </p:txBody>
      </p:sp>
    </p:spTree>
    <p:extLst>
      <p:ext uri="{BB962C8B-B14F-4D97-AF65-F5344CB8AC3E}">
        <p14:creationId xmlns:p14="http://schemas.microsoft.com/office/powerpoint/2010/main" val="22390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Expungement</a:t>
            </a:r>
            <a:r>
              <a:rPr lang="en-US" dirty="0" smtClean="0"/>
              <a:t>:  ERASING AN EVICTION CASE RECORD</a:t>
            </a:r>
            <a:endParaRPr lang="en-US" dirty="0"/>
          </a:p>
        </p:txBody>
      </p:sp>
      <p:sp>
        <p:nvSpPr>
          <p:cNvPr id="3" name="Content Placeholder 2"/>
          <p:cNvSpPr>
            <a:spLocks noGrp="1"/>
          </p:cNvSpPr>
          <p:nvPr>
            <p:ph idx="1"/>
          </p:nvPr>
        </p:nvSpPr>
        <p:spPr/>
        <p:txBody>
          <a:bodyPr/>
          <a:lstStyle/>
          <a:p>
            <a:pPr algn="just"/>
            <a:r>
              <a:rPr lang="en-US" dirty="0" smtClean="0"/>
              <a:t>Effect of eviction case (or “UD”) on rental history</a:t>
            </a:r>
          </a:p>
          <a:p>
            <a:pPr algn="just"/>
            <a:r>
              <a:rPr lang="en-US" dirty="0" smtClean="0"/>
              <a:t>Legal standards for </a:t>
            </a:r>
            <a:r>
              <a:rPr lang="en-US" dirty="0" err="1" smtClean="0"/>
              <a:t>expungement</a:t>
            </a:r>
            <a:endParaRPr lang="en-US" dirty="0" smtClean="0"/>
          </a:p>
          <a:p>
            <a:pPr lvl="1" algn="just"/>
            <a:r>
              <a:rPr lang="en-US" dirty="0" smtClean="0"/>
              <a:t>Discretionary </a:t>
            </a:r>
            <a:r>
              <a:rPr lang="en-US" dirty="0" err="1" smtClean="0"/>
              <a:t>expungement</a:t>
            </a:r>
            <a:endParaRPr lang="en-US" dirty="0" smtClean="0"/>
          </a:p>
          <a:p>
            <a:pPr lvl="1" algn="just"/>
            <a:r>
              <a:rPr lang="en-US" dirty="0" smtClean="0"/>
              <a:t>Mandatory </a:t>
            </a:r>
            <a:r>
              <a:rPr lang="en-US" dirty="0" err="1" smtClean="0"/>
              <a:t>expungement</a:t>
            </a:r>
            <a:endParaRPr lang="en-US" dirty="0" smtClean="0"/>
          </a:p>
          <a:p>
            <a:pPr lvl="1" algn="just"/>
            <a:r>
              <a:rPr lang="en-US" dirty="0" smtClean="0"/>
              <a:t>Common law/inherent authority </a:t>
            </a:r>
            <a:r>
              <a:rPr lang="en-US" dirty="0" err="1" smtClean="0"/>
              <a:t>expungement</a:t>
            </a:r>
            <a:endParaRPr lang="en-US" dirty="0" smtClean="0"/>
          </a:p>
          <a:p>
            <a:pPr algn="just"/>
            <a:r>
              <a:rPr lang="en-US" dirty="0" smtClean="0"/>
              <a:t>Procedure for requesting </a:t>
            </a:r>
            <a:r>
              <a:rPr lang="en-US" dirty="0" err="1" smtClean="0"/>
              <a:t>expungement</a:t>
            </a:r>
            <a:endParaRPr lang="en-US" dirty="0" smtClean="0"/>
          </a:p>
          <a:p>
            <a:pPr algn="just"/>
            <a:r>
              <a:rPr lang="en-US" dirty="0" smtClean="0"/>
              <a:t>Factors affecting the outcome of an </a:t>
            </a:r>
            <a:r>
              <a:rPr lang="en-US" dirty="0" err="1" smtClean="0"/>
              <a:t>expungement</a:t>
            </a:r>
            <a:r>
              <a:rPr lang="en-US" dirty="0" smtClean="0"/>
              <a:t> motion</a:t>
            </a:r>
          </a:p>
          <a:p>
            <a:pPr algn="just"/>
            <a:r>
              <a:rPr lang="en-US" dirty="0" smtClean="0"/>
              <a:t>Steps after </a:t>
            </a:r>
            <a:r>
              <a:rPr lang="en-US" dirty="0" err="1" smtClean="0"/>
              <a:t>expungement</a:t>
            </a:r>
            <a:r>
              <a:rPr lang="en-US" dirty="0" smtClean="0"/>
              <a:t> motion granted</a:t>
            </a:r>
          </a:p>
          <a:p>
            <a:pPr algn="just"/>
            <a:r>
              <a:rPr lang="en-US" dirty="0" smtClean="0"/>
              <a:t>Miscellaneous considerations</a:t>
            </a:r>
            <a:endParaRPr lang="en-US" dirty="0"/>
          </a:p>
        </p:txBody>
      </p:sp>
    </p:spTree>
    <p:extLst>
      <p:ext uri="{BB962C8B-B14F-4D97-AF65-F5344CB8AC3E}">
        <p14:creationId xmlns:p14="http://schemas.microsoft.com/office/powerpoint/2010/main" val="2876799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of eviction case on rental history of a tenant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Mere filing of eviction case creates public record</a:t>
            </a:r>
          </a:p>
          <a:p>
            <a:pPr lvl="1" algn="just"/>
            <a:r>
              <a:rPr lang="en-US" dirty="0" smtClean="0"/>
              <a:t>Record remains public regardless of outcome, even if case is dismissed or tenant obtains judgment</a:t>
            </a:r>
          </a:p>
          <a:p>
            <a:pPr lvl="1" algn="just"/>
            <a:r>
              <a:rPr lang="en-US" dirty="0" smtClean="0"/>
              <a:t>At present, eviction case records preserved indefinitely in the Minnesota Court Information System (MNCIS)</a:t>
            </a:r>
          </a:p>
          <a:p>
            <a:pPr algn="just"/>
            <a:r>
              <a:rPr lang="en-US" dirty="0" smtClean="0"/>
              <a:t>Eviction case filings tracked by tenant screening agencies </a:t>
            </a:r>
          </a:p>
          <a:p>
            <a:pPr lvl="1" algn="just"/>
            <a:r>
              <a:rPr lang="en-US" dirty="0" smtClean="0"/>
              <a:t>Local, specialized credit reporting agencies</a:t>
            </a:r>
          </a:p>
          <a:p>
            <a:pPr lvl="1" algn="just"/>
            <a:r>
              <a:rPr lang="en-US" dirty="0" smtClean="0"/>
              <a:t>Eviction case records can be reported for seven years</a:t>
            </a:r>
          </a:p>
          <a:p>
            <a:pPr algn="just"/>
            <a:r>
              <a:rPr lang="en-US" dirty="0" smtClean="0"/>
              <a:t>One eviction case in rental history will often lead to denial of rental application</a:t>
            </a:r>
          </a:p>
          <a:p>
            <a:pPr lvl="1" algn="just"/>
            <a:r>
              <a:rPr lang="en-US" dirty="0" smtClean="0"/>
              <a:t>If application is approved, eviction case in rental history may lead to double damage deposit, rent premium, month-to-month lease instead of term lease, etc.</a:t>
            </a:r>
          </a:p>
          <a:p>
            <a:endParaRPr lang="en-US" dirty="0"/>
          </a:p>
        </p:txBody>
      </p:sp>
    </p:spTree>
    <p:extLst>
      <p:ext uri="{BB962C8B-B14F-4D97-AF65-F5344CB8AC3E}">
        <p14:creationId xmlns:p14="http://schemas.microsoft.com/office/powerpoint/2010/main" val="1921431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DISCRETIONARY EXPUNGEMENT</a:t>
            </a:r>
            <a:endParaRPr lang="en-US" dirty="0"/>
          </a:p>
        </p:txBody>
      </p:sp>
      <p:sp>
        <p:nvSpPr>
          <p:cNvPr id="3" name="Content Placeholder 2"/>
          <p:cNvSpPr>
            <a:spLocks noGrp="1"/>
          </p:cNvSpPr>
          <p:nvPr>
            <p:ph idx="1"/>
          </p:nvPr>
        </p:nvSpPr>
        <p:spPr/>
        <p:txBody>
          <a:bodyPr>
            <a:normAutofit/>
          </a:bodyPr>
          <a:lstStyle/>
          <a:p>
            <a:pPr marL="114300" indent="0" algn="ctr">
              <a:buNone/>
            </a:pPr>
            <a:endParaRPr lang="en-US" b="1" dirty="0" smtClean="0"/>
          </a:p>
          <a:p>
            <a:pPr marL="114300" indent="0" algn="ctr">
              <a:buNone/>
            </a:pPr>
            <a:r>
              <a:rPr lang="en-US" b="1" dirty="0" smtClean="0"/>
              <a:t>Minn. Stat. § 484.014, </a:t>
            </a:r>
            <a:r>
              <a:rPr lang="en-US" b="1" dirty="0" err="1" smtClean="0"/>
              <a:t>subd</a:t>
            </a:r>
            <a:r>
              <a:rPr lang="en-US" b="1" dirty="0"/>
              <a:t>. </a:t>
            </a:r>
            <a:r>
              <a:rPr lang="en-US" b="1" dirty="0" smtClean="0"/>
              <a:t>2 </a:t>
            </a:r>
          </a:p>
          <a:p>
            <a:pPr marL="114300" indent="0" algn="ctr">
              <a:buNone/>
            </a:pPr>
            <a:endParaRPr lang="en-US" b="1" dirty="0" smtClean="0"/>
          </a:p>
          <a:p>
            <a:pPr marL="411480" lvl="1" indent="0" algn="just">
              <a:buNone/>
            </a:pPr>
            <a:r>
              <a:rPr lang="en-US" dirty="0" smtClean="0"/>
              <a:t>The </a:t>
            </a:r>
            <a:r>
              <a:rPr lang="en-US" dirty="0"/>
              <a:t>court </a:t>
            </a:r>
            <a:r>
              <a:rPr lang="en-US" b="1" i="1" dirty="0"/>
              <a:t>may</a:t>
            </a:r>
            <a:r>
              <a:rPr lang="en-US" dirty="0"/>
              <a:t> order </a:t>
            </a:r>
            <a:r>
              <a:rPr lang="en-US" dirty="0" err="1"/>
              <a:t>expungement</a:t>
            </a:r>
            <a:r>
              <a:rPr lang="en-US" dirty="0"/>
              <a:t> of an eviction case court file only upon motion of a defendant and decision by the court, if the court finds that the plaintiff's case is </a:t>
            </a:r>
            <a:r>
              <a:rPr lang="en-US" b="1" i="1" dirty="0"/>
              <a:t>sufficiently without basis in fact or law</a:t>
            </a:r>
            <a:r>
              <a:rPr lang="en-US" dirty="0"/>
              <a:t>, which may include lack of jurisdiction over the case, that </a:t>
            </a:r>
            <a:r>
              <a:rPr lang="en-US" dirty="0" err="1"/>
              <a:t>expungement</a:t>
            </a:r>
            <a:r>
              <a:rPr lang="en-US" dirty="0"/>
              <a:t> is </a:t>
            </a:r>
            <a:r>
              <a:rPr lang="en-US" b="1" i="1" dirty="0"/>
              <a:t>clearly in the interests of justice</a:t>
            </a:r>
            <a:r>
              <a:rPr lang="en-US" dirty="0"/>
              <a:t> and </a:t>
            </a:r>
            <a:r>
              <a:rPr lang="en-US" b="1" i="1" dirty="0"/>
              <a:t>those interests are not outweighed by the public's interest</a:t>
            </a:r>
            <a:r>
              <a:rPr lang="en-US" dirty="0"/>
              <a:t> in knowing about the record.</a:t>
            </a:r>
          </a:p>
          <a:p>
            <a:endParaRPr lang="en-US" dirty="0"/>
          </a:p>
        </p:txBody>
      </p:sp>
    </p:spTree>
    <p:extLst>
      <p:ext uri="{BB962C8B-B14F-4D97-AF65-F5344CB8AC3E}">
        <p14:creationId xmlns:p14="http://schemas.microsoft.com/office/powerpoint/2010/main" val="135918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discretionary </a:t>
            </a:r>
            <a:r>
              <a:rPr lang="en-US" dirty="0" err="1" smtClean="0"/>
              <a:t>expungement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Three-part test for discretionary </a:t>
            </a:r>
            <a:r>
              <a:rPr lang="en-US" dirty="0" err="1" smtClean="0"/>
              <a:t>expungement</a:t>
            </a:r>
            <a:r>
              <a:rPr lang="en-US" dirty="0" smtClean="0"/>
              <a:t>:</a:t>
            </a:r>
          </a:p>
          <a:p>
            <a:pPr lvl="1" algn="just"/>
            <a:r>
              <a:rPr lang="en-US" dirty="0" smtClean="0"/>
              <a:t>Whether case was </a:t>
            </a:r>
            <a:r>
              <a:rPr lang="en-US" b="1" i="1" dirty="0" smtClean="0"/>
              <a:t>sufficiently</a:t>
            </a:r>
            <a:r>
              <a:rPr lang="en-US" dirty="0" smtClean="0"/>
              <a:t> without basis in fact or law</a:t>
            </a:r>
          </a:p>
          <a:p>
            <a:pPr lvl="1" algn="just"/>
            <a:r>
              <a:rPr lang="en-US" dirty="0" smtClean="0"/>
              <a:t>Whether </a:t>
            </a:r>
            <a:r>
              <a:rPr lang="en-US" dirty="0" err="1" smtClean="0"/>
              <a:t>expungement</a:t>
            </a:r>
            <a:r>
              <a:rPr lang="en-US" dirty="0" smtClean="0"/>
              <a:t> is in the interests of justice</a:t>
            </a:r>
          </a:p>
          <a:p>
            <a:pPr lvl="1" algn="just"/>
            <a:r>
              <a:rPr lang="en-US" dirty="0" smtClean="0"/>
              <a:t>Whether interests of justice are outweighed by the public’s interests in knowing about the record</a:t>
            </a:r>
          </a:p>
          <a:p>
            <a:pPr algn="just"/>
            <a:r>
              <a:rPr lang="en-US" dirty="0" smtClean="0"/>
              <a:t>Interpretation and application of test</a:t>
            </a:r>
          </a:p>
          <a:p>
            <a:pPr lvl="1" algn="just"/>
            <a:r>
              <a:rPr lang="en-US" dirty="0" smtClean="0"/>
              <a:t>First part of test – lack of sufficient basis in fact or law – is often determinative of a Motion for </a:t>
            </a:r>
            <a:r>
              <a:rPr lang="en-US" dirty="0" err="1" smtClean="0"/>
              <a:t>Expungement</a:t>
            </a:r>
            <a:r>
              <a:rPr lang="en-US" dirty="0" smtClean="0"/>
              <a:t> in Hennepin County District Court</a:t>
            </a:r>
          </a:p>
          <a:p>
            <a:pPr lvl="2" algn="just"/>
            <a:r>
              <a:rPr lang="en-US" dirty="0" smtClean="0"/>
              <a:t>Met by showing a jurisdictional, procedural, or substantive defect</a:t>
            </a:r>
          </a:p>
          <a:p>
            <a:pPr lvl="2" algn="just"/>
            <a:r>
              <a:rPr lang="en-US" dirty="0" smtClean="0"/>
              <a:t>May hinge on interpretation and application of law governing claimed defect in the case</a:t>
            </a:r>
          </a:p>
          <a:p>
            <a:pPr lvl="1" algn="just"/>
            <a:r>
              <a:rPr lang="en-US" dirty="0" smtClean="0"/>
              <a:t>Dependent on venue – learn as much as possible about the audience for the argument</a:t>
            </a:r>
          </a:p>
          <a:p>
            <a:pPr marL="411480" lvl="1" indent="0" algn="just">
              <a:buNone/>
            </a:pPr>
            <a:endParaRPr lang="en-US" dirty="0"/>
          </a:p>
        </p:txBody>
      </p:sp>
    </p:spTree>
    <p:extLst>
      <p:ext uri="{BB962C8B-B14F-4D97-AF65-F5344CB8AC3E}">
        <p14:creationId xmlns:p14="http://schemas.microsoft.com/office/powerpoint/2010/main" val="400696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MANDATORY EXPUNGEMENT</a:t>
            </a:r>
            <a:endParaRPr lang="en-US" dirty="0"/>
          </a:p>
        </p:txBody>
      </p:sp>
      <p:sp>
        <p:nvSpPr>
          <p:cNvPr id="3" name="Content Placeholder 2"/>
          <p:cNvSpPr>
            <a:spLocks noGrp="1"/>
          </p:cNvSpPr>
          <p:nvPr>
            <p:ph idx="1"/>
          </p:nvPr>
        </p:nvSpPr>
        <p:spPr/>
        <p:txBody>
          <a:bodyPr>
            <a:normAutofit fontScale="77500" lnSpcReduction="20000"/>
          </a:bodyPr>
          <a:lstStyle/>
          <a:p>
            <a:pPr marL="114300" indent="0" algn="ctr">
              <a:buNone/>
            </a:pPr>
            <a:r>
              <a:rPr lang="en-US" b="1" dirty="0" smtClean="0"/>
              <a:t>Minn. Stat. § 484.014, </a:t>
            </a:r>
            <a:r>
              <a:rPr lang="en-US" b="1" dirty="0" err="1" smtClean="0"/>
              <a:t>subd</a:t>
            </a:r>
            <a:r>
              <a:rPr lang="en-US" b="1" dirty="0" smtClean="0"/>
              <a:t>. 3</a:t>
            </a:r>
          </a:p>
          <a:p>
            <a:pPr marL="114300" indent="0" algn="ctr">
              <a:buNone/>
            </a:pPr>
            <a:endParaRPr lang="en-US" b="1" dirty="0"/>
          </a:p>
          <a:p>
            <a:pPr marL="114300" indent="0" algn="just">
              <a:buNone/>
            </a:pPr>
            <a:r>
              <a:rPr lang="en-US" dirty="0"/>
              <a:t>The court </a:t>
            </a:r>
            <a:r>
              <a:rPr lang="en-US" b="1" i="1" dirty="0"/>
              <a:t>shall</a:t>
            </a:r>
            <a:r>
              <a:rPr lang="en-US" dirty="0"/>
              <a:t> order </a:t>
            </a:r>
            <a:r>
              <a:rPr lang="en-US" dirty="0" err="1"/>
              <a:t>expungement</a:t>
            </a:r>
            <a:r>
              <a:rPr lang="en-US" dirty="0"/>
              <a:t> of an eviction case commenced solely on the grounds provided in section 504B.285, subdivision 1, clause (1), if the court finds that the defendant occupied real property that was subject to contract for deed cancellation or mortgage foreclosure and: </a:t>
            </a:r>
            <a:endParaRPr lang="en-US" dirty="0" smtClean="0"/>
          </a:p>
          <a:p>
            <a:pPr marL="114300" indent="0" algn="just">
              <a:buNone/>
            </a:pPr>
            <a:endParaRPr lang="en-US" dirty="0"/>
          </a:p>
          <a:p>
            <a:pPr marL="114300" indent="0" algn="just">
              <a:buNone/>
            </a:pPr>
            <a:r>
              <a:rPr lang="en-US" dirty="0" smtClean="0"/>
              <a:t>	(</a:t>
            </a:r>
            <a:r>
              <a:rPr lang="en-US" dirty="0"/>
              <a:t>1) </a:t>
            </a:r>
            <a:r>
              <a:rPr lang="en-US" b="1" i="1" dirty="0">
                <a:solidFill>
                  <a:srgbClr val="FF0000"/>
                </a:solidFill>
              </a:rPr>
              <a:t>the time for contract cancellation or foreclosure </a:t>
            </a:r>
            <a:r>
              <a:rPr lang="en-US" b="1" i="1" dirty="0" smtClean="0">
                <a:solidFill>
                  <a:srgbClr val="FF0000"/>
                </a:solidFill>
              </a:rPr>
              <a:t>	redemption </a:t>
            </a:r>
            <a:r>
              <a:rPr lang="en-US" b="1" i="1" dirty="0">
                <a:solidFill>
                  <a:srgbClr val="FF0000"/>
                </a:solidFill>
              </a:rPr>
              <a:t>has expired</a:t>
            </a:r>
            <a:r>
              <a:rPr lang="en-US" b="1" i="1" dirty="0"/>
              <a:t> </a:t>
            </a:r>
            <a:r>
              <a:rPr lang="en-US" b="1" i="1" u="sng" dirty="0"/>
              <a:t>and</a:t>
            </a:r>
            <a:r>
              <a:rPr lang="en-US" b="1" i="1" dirty="0"/>
              <a:t> </a:t>
            </a:r>
            <a:r>
              <a:rPr lang="en-US" b="1" i="1" dirty="0">
                <a:solidFill>
                  <a:srgbClr val="7030A0"/>
                </a:solidFill>
              </a:rPr>
              <a:t>the defendant vacated the </a:t>
            </a:r>
            <a:r>
              <a:rPr lang="en-US" b="1" i="1" dirty="0" smtClean="0">
                <a:solidFill>
                  <a:srgbClr val="7030A0"/>
                </a:solidFill>
              </a:rPr>
              <a:t>	property </a:t>
            </a:r>
            <a:r>
              <a:rPr lang="en-US" b="1" i="1" dirty="0">
                <a:solidFill>
                  <a:srgbClr val="7030A0"/>
                </a:solidFill>
              </a:rPr>
              <a:t>prior to commencement of the eviction action</a:t>
            </a:r>
            <a:r>
              <a:rPr lang="en-US" dirty="0" smtClean="0"/>
              <a:t>; 	</a:t>
            </a:r>
            <a:r>
              <a:rPr lang="en-US" b="1" dirty="0" smtClean="0"/>
              <a:t>or</a:t>
            </a:r>
            <a:endParaRPr lang="en-US" b="1" dirty="0"/>
          </a:p>
          <a:p>
            <a:pPr marL="114300" indent="0" algn="just">
              <a:buNone/>
            </a:pPr>
            <a:r>
              <a:rPr lang="en-US" dirty="0" smtClean="0"/>
              <a:t>	(</a:t>
            </a:r>
            <a:r>
              <a:rPr lang="en-US" dirty="0"/>
              <a:t>2) </a:t>
            </a:r>
            <a:r>
              <a:rPr lang="en-US" b="1" i="1" dirty="0">
                <a:solidFill>
                  <a:srgbClr val="0070C0"/>
                </a:solidFill>
              </a:rPr>
              <a:t>the defendant was a tenant during the contract </a:t>
            </a:r>
            <a:r>
              <a:rPr lang="en-US" b="1" i="1" dirty="0" smtClean="0">
                <a:solidFill>
                  <a:srgbClr val="0070C0"/>
                </a:solidFill>
              </a:rPr>
              <a:t>	cancellation </a:t>
            </a:r>
            <a:r>
              <a:rPr lang="en-US" b="1" i="1" dirty="0">
                <a:solidFill>
                  <a:srgbClr val="0070C0"/>
                </a:solidFill>
              </a:rPr>
              <a:t>or foreclosure redemption period and did </a:t>
            </a:r>
            <a:r>
              <a:rPr lang="en-US" b="1" i="1" dirty="0" smtClean="0">
                <a:solidFill>
                  <a:srgbClr val="0070C0"/>
                </a:solidFill>
              </a:rPr>
              <a:t>	not </a:t>
            </a:r>
            <a:r>
              <a:rPr lang="en-US" b="1" i="1" dirty="0">
                <a:solidFill>
                  <a:srgbClr val="0070C0"/>
                </a:solidFill>
              </a:rPr>
              <a:t>receive a notice under section 504B.285, subdivision </a:t>
            </a:r>
            <a:r>
              <a:rPr lang="en-US" b="1" i="1" dirty="0" smtClean="0">
                <a:solidFill>
                  <a:srgbClr val="0070C0"/>
                </a:solidFill>
              </a:rPr>
              <a:t>	1a</a:t>
            </a:r>
            <a:r>
              <a:rPr lang="en-US" b="1" i="1" dirty="0">
                <a:solidFill>
                  <a:srgbClr val="0070C0"/>
                </a:solidFill>
              </a:rPr>
              <a:t>, 1b, </a:t>
            </a:r>
            <a:r>
              <a:rPr lang="en-US" b="1" i="1" dirty="0" smtClean="0">
                <a:solidFill>
                  <a:srgbClr val="0070C0"/>
                </a:solidFill>
              </a:rPr>
              <a:t>	or </a:t>
            </a:r>
            <a:r>
              <a:rPr lang="en-US" b="1" i="1" dirty="0">
                <a:solidFill>
                  <a:srgbClr val="0070C0"/>
                </a:solidFill>
              </a:rPr>
              <a:t>1c, to vacate on a date prior to </a:t>
            </a:r>
            <a:r>
              <a:rPr lang="en-US" b="1" i="1" dirty="0" smtClean="0">
                <a:solidFill>
                  <a:srgbClr val="0070C0"/>
                </a:solidFill>
              </a:rPr>
              <a:t>	commencement </a:t>
            </a:r>
            <a:r>
              <a:rPr lang="en-US" b="1" i="1" dirty="0">
                <a:solidFill>
                  <a:srgbClr val="0070C0"/>
                </a:solidFill>
              </a:rPr>
              <a:t>of the eviction case</a:t>
            </a:r>
            <a:r>
              <a:rPr lang="en-US" dirty="0"/>
              <a:t>. </a:t>
            </a:r>
          </a:p>
          <a:p>
            <a:endParaRPr lang="en-US" dirty="0"/>
          </a:p>
        </p:txBody>
      </p:sp>
    </p:spTree>
    <p:extLst>
      <p:ext uri="{BB962C8B-B14F-4D97-AF65-F5344CB8AC3E}">
        <p14:creationId xmlns:p14="http://schemas.microsoft.com/office/powerpoint/2010/main" val="100506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STANDARD – </a:t>
            </a:r>
            <a:br>
              <a:rPr lang="en-US" dirty="0" smtClean="0"/>
            </a:br>
            <a:r>
              <a:rPr lang="en-US" dirty="0" smtClean="0"/>
              <a:t>INHERENT AUTHORITY</a:t>
            </a:r>
            <a:endParaRPr lang="en-US" dirty="0"/>
          </a:p>
        </p:txBody>
      </p:sp>
      <p:sp>
        <p:nvSpPr>
          <p:cNvPr id="3" name="Content Placeholder 2"/>
          <p:cNvSpPr>
            <a:spLocks noGrp="1"/>
          </p:cNvSpPr>
          <p:nvPr>
            <p:ph idx="1"/>
          </p:nvPr>
        </p:nvSpPr>
        <p:spPr/>
        <p:txBody>
          <a:bodyPr>
            <a:normAutofit lnSpcReduction="10000"/>
          </a:bodyPr>
          <a:lstStyle/>
          <a:p>
            <a:pPr algn="just"/>
            <a:r>
              <a:rPr lang="en-US" dirty="0"/>
              <a:t>Tests </a:t>
            </a:r>
            <a:r>
              <a:rPr lang="en-US" dirty="0" smtClean="0"/>
              <a:t>from </a:t>
            </a:r>
            <a:r>
              <a:rPr lang="en-US" i="1" dirty="0" smtClean="0"/>
              <a:t>State </a:t>
            </a:r>
            <a:r>
              <a:rPr lang="en-US" i="1" dirty="0"/>
              <a:t>v. C.A.</a:t>
            </a:r>
            <a:r>
              <a:rPr lang="en-US" dirty="0"/>
              <a:t>, 304 N.W.2d 353 (Minn. 1981</a:t>
            </a:r>
            <a:r>
              <a:rPr lang="en-US" dirty="0" smtClean="0"/>
              <a:t>)</a:t>
            </a:r>
          </a:p>
          <a:p>
            <a:pPr lvl="1" algn="just"/>
            <a:r>
              <a:rPr lang="en-US" dirty="0" smtClean="0"/>
              <a:t>Whether </a:t>
            </a:r>
            <a:r>
              <a:rPr lang="en-US" dirty="0" err="1"/>
              <a:t>expungement</a:t>
            </a:r>
            <a:r>
              <a:rPr lang="en-US" dirty="0"/>
              <a:t> is necessary to the performance of a judicial function</a:t>
            </a:r>
          </a:p>
          <a:p>
            <a:pPr lvl="1" algn="just"/>
            <a:r>
              <a:rPr lang="en-US" dirty="0" smtClean="0"/>
              <a:t>Whether </a:t>
            </a:r>
            <a:r>
              <a:rPr lang="en-US" dirty="0" err="1"/>
              <a:t>expungement</a:t>
            </a:r>
            <a:r>
              <a:rPr lang="en-US" dirty="0"/>
              <a:t> </a:t>
            </a:r>
            <a:r>
              <a:rPr lang="en-US" dirty="0" smtClean="0"/>
              <a:t>will yield </a:t>
            </a:r>
            <a:r>
              <a:rPr lang="en-US" dirty="0"/>
              <a:t>a benefit to the </a:t>
            </a:r>
            <a:r>
              <a:rPr lang="en-US" dirty="0" smtClean="0"/>
              <a:t>moving party </a:t>
            </a:r>
            <a:r>
              <a:rPr lang="en-US" dirty="0"/>
              <a:t>commensurate with the disadvantages to the public from the elimination of the record and the burden on the court in issuing and enforcing the </a:t>
            </a:r>
            <a:r>
              <a:rPr lang="en-US" dirty="0" smtClean="0"/>
              <a:t>order</a:t>
            </a:r>
            <a:endParaRPr lang="en-US" dirty="0"/>
          </a:p>
          <a:p>
            <a:pPr algn="just"/>
            <a:r>
              <a:rPr lang="en-US" dirty="0" smtClean="0"/>
              <a:t>Common law inherent authority standard</a:t>
            </a:r>
          </a:p>
          <a:p>
            <a:pPr lvl="1" algn="just"/>
            <a:r>
              <a:rPr lang="en-US" dirty="0" smtClean="0"/>
              <a:t>Derived from interpretation of separation of powers doctrine under state constitution</a:t>
            </a:r>
          </a:p>
          <a:p>
            <a:pPr lvl="1" algn="just"/>
            <a:r>
              <a:rPr lang="en-US" dirty="0" smtClean="0"/>
              <a:t>Exercise of relief under standard is discretionary and equitable – test of fairness under particularized facts and circumstances</a:t>
            </a:r>
          </a:p>
          <a:p>
            <a:endParaRPr lang="en-US" dirty="0"/>
          </a:p>
        </p:txBody>
      </p:sp>
    </p:spTree>
    <p:extLst>
      <p:ext uri="{BB962C8B-B14F-4D97-AF65-F5344CB8AC3E}">
        <p14:creationId xmlns:p14="http://schemas.microsoft.com/office/powerpoint/2010/main" val="381519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Motion practice</a:t>
            </a:r>
          </a:p>
          <a:p>
            <a:pPr lvl="1" algn="just"/>
            <a:r>
              <a:rPr lang="en-US" dirty="0" smtClean="0"/>
              <a:t>Concise, persuasive argument is extremely important in the written and oral presentation of a Motion for </a:t>
            </a:r>
            <a:r>
              <a:rPr lang="en-US" dirty="0" err="1" smtClean="0"/>
              <a:t>Expungement</a:t>
            </a:r>
            <a:endParaRPr lang="en-US" dirty="0" smtClean="0"/>
          </a:p>
          <a:p>
            <a:pPr algn="just"/>
            <a:r>
              <a:rPr lang="en-US" dirty="0" smtClean="0"/>
              <a:t>Forms available</a:t>
            </a:r>
          </a:p>
          <a:p>
            <a:pPr lvl="1" algn="just"/>
            <a:r>
              <a:rPr lang="en-US" dirty="0" smtClean="0">
                <a:hlinkClick r:id="rId2"/>
              </a:rPr>
              <a:t>http</a:t>
            </a:r>
            <a:r>
              <a:rPr lang="en-US" dirty="0">
                <a:hlinkClick r:id="rId2"/>
              </a:rPr>
              <a:t>://</a:t>
            </a:r>
            <a:r>
              <a:rPr lang="en-US" dirty="0" smtClean="0">
                <a:hlinkClick r:id="rId2"/>
              </a:rPr>
              <a:t>minnhousingclinic.homestead.com/ExpungementForms.html</a:t>
            </a:r>
            <a:endParaRPr lang="en-US" dirty="0" smtClean="0"/>
          </a:p>
          <a:p>
            <a:pPr algn="just"/>
            <a:r>
              <a:rPr lang="en-US" dirty="0" smtClean="0"/>
              <a:t>Basic steps and timeline:</a:t>
            </a:r>
          </a:p>
          <a:p>
            <a:pPr lvl="1" algn="just"/>
            <a:r>
              <a:rPr lang="en-US" dirty="0" smtClean="0"/>
              <a:t>Draft and file Motion (and Affidavit to Proceed </a:t>
            </a:r>
            <a:r>
              <a:rPr lang="en-US" i="1" dirty="0" smtClean="0"/>
              <a:t>In Forma </a:t>
            </a:r>
            <a:r>
              <a:rPr lang="en-US" i="1" dirty="0" err="1" smtClean="0"/>
              <a:t>Pauperis</a:t>
            </a:r>
            <a:r>
              <a:rPr lang="en-US" dirty="0" smtClean="0"/>
              <a:t> for a low-income tenant)</a:t>
            </a:r>
          </a:p>
          <a:p>
            <a:pPr lvl="1" algn="just"/>
            <a:r>
              <a:rPr lang="en-US" dirty="0" smtClean="0"/>
              <a:t>Court schedules hearing, typically 6-8 weeks after filing of Motion in Hennepin County</a:t>
            </a:r>
          </a:p>
          <a:p>
            <a:pPr lvl="1" algn="just"/>
            <a:r>
              <a:rPr lang="en-US" dirty="0" smtClean="0"/>
              <a:t>Serve Motion (and any attachments/exhibits) by mail at least 10 days prior to hearing </a:t>
            </a:r>
          </a:p>
          <a:p>
            <a:pPr lvl="1" algn="just"/>
            <a:r>
              <a:rPr lang="en-US" dirty="0" smtClean="0"/>
              <a:t>File affidavit of service at least 3 business days before hearing</a:t>
            </a:r>
          </a:p>
          <a:p>
            <a:pPr marL="411480" lvl="1" indent="0" algn="just">
              <a:buNone/>
            </a:pPr>
            <a:endParaRPr lang="en-US" dirty="0" smtClean="0"/>
          </a:p>
          <a:p>
            <a:pPr marL="114300" indent="0">
              <a:buNone/>
            </a:pPr>
            <a:endParaRPr lang="en-US" dirty="0" smtClean="0"/>
          </a:p>
          <a:p>
            <a:endParaRPr lang="en-US" dirty="0" smtClean="0"/>
          </a:p>
        </p:txBody>
      </p:sp>
    </p:spTree>
    <p:extLst>
      <p:ext uri="{BB962C8B-B14F-4D97-AF65-F5344CB8AC3E}">
        <p14:creationId xmlns:p14="http://schemas.microsoft.com/office/powerpoint/2010/main" val="210458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the outcome of an </a:t>
            </a:r>
            <a:r>
              <a:rPr lang="en-US" dirty="0" err="1" smtClean="0"/>
              <a:t>expungement</a:t>
            </a:r>
            <a:r>
              <a:rPr lang="en-US" dirty="0" smtClean="0"/>
              <a:t> motion</a:t>
            </a:r>
            <a:endParaRPr lang="en-US" dirty="0"/>
          </a:p>
        </p:txBody>
      </p:sp>
      <p:sp>
        <p:nvSpPr>
          <p:cNvPr id="3" name="Content Placeholder 2"/>
          <p:cNvSpPr>
            <a:spLocks noGrp="1"/>
          </p:cNvSpPr>
          <p:nvPr>
            <p:ph idx="1"/>
          </p:nvPr>
        </p:nvSpPr>
        <p:spPr/>
        <p:txBody>
          <a:bodyPr>
            <a:normAutofit/>
          </a:bodyPr>
          <a:lstStyle/>
          <a:p>
            <a:pPr algn="just"/>
            <a:r>
              <a:rPr lang="en-US" dirty="0" smtClean="0"/>
              <a:t>Primary factor favoring </a:t>
            </a:r>
            <a:r>
              <a:rPr lang="en-US" dirty="0" err="1" smtClean="0"/>
              <a:t>expungement</a:t>
            </a:r>
            <a:endParaRPr lang="en-US" dirty="0" smtClean="0"/>
          </a:p>
          <a:p>
            <a:pPr lvl="1" algn="just"/>
            <a:r>
              <a:rPr lang="en-US" dirty="0" smtClean="0"/>
              <a:t>An undisputed or proven jurisdictional, procedural, or substantive defect in the eviction case</a:t>
            </a:r>
          </a:p>
          <a:p>
            <a:pPr lvl="1" algn="just"/>
            <a:r>
              <a:rPr lang="en-US" dirty="0" smtClean="0"/>
              <a:t>Examples:</a:t>
            </a:r>
          </a:p>
          <a:p>
            <a:pPr lvl="2" algn="just"/>
            <a:r>
              <a:rPr lang="en-US" dirty="0" smtClean="0"/>
              <a:t>Improper service of the court papers</a:t>
            </a:r>
          </a:p>
          <a:p>
            <a:pPr lvl="2" algn="just"/>
            <a:r>
              <a:rPr lang="en-US" dirty="0" smtClean="0"/>
              <a:t>Filing of the case by an improper plaintiff</a:t>
            </a:r>
          </a:p>
          <a:p>
            <a:pPr lvl="2" algn="just"/>
            <a:r>
              <a:rPr lang="en-US" dirty="0" smtClean="0"/>
              <a:t>No address disclosure 30 days prior to commencement</a:t>
            </a:r>
          </a:p>
          <a:p>
            <a:pPr lvl="2" algn="just"/>
            <a:r>
              <a:rPr lang="en-US" dirty="0" smtClean="0"/>
              <a:t>Repair and habitability problems</a:t>
            </a:r>
          </a:p>
          <a:p>
            <a:pPr lvl="2" algn="just"/>
            <a:r>
              <a:rPr lang="en-US" dirty="0" smtClean="0"/>
              <a:t>Waiver of claim by acceptance of rent</a:t>
            </a:r>
          </a:p>
          <a:p>
            <a:pPr algn="just"/>
            <a:r>
              <a:rPr lang="en-US" dirty="0" smtClean="0"/>
              <a:t>Additional factors favoring </a:t>
            </a:r>
            <a:r>
              <a:rPr lang="en-US" dirty="0" err="1" smtClean="0"/>
              <a:t>expungement</a:t>
            </a:r>
            <a:endParaRPr lang="en-US" dirty="0" smtClean="0"/>
          </a:p>
          <a:p>
            <a:pPr lvl="1" algn="just"/>
            <a:r>
              <a:rPr lang="en-US" dirty="0" smtClean="0"/>
              <a:t>Lapse of time since eviction case was filed(10 years)</a:t>
            </a:r>
          </a:p>
          <a:p>
            <a:pPr lvl="1" algn="just"/>
            <a:r>
              <a:rPr lang="en-US" dirty="0" smtClean="0"/>
              <a:t>Lack of other eviction cases in the tenant’s rental history</a:t>
            </a:r>
          </a:p>
          <a:p>
            <a:pPr lvl="1"/>
            <a:endParaRPr lang="en-US" dirty="0" smtClean="0"/>
          </a:p>
        </p:txBody>
      </p:sp>
    </p:spTree>
    <p:extLst>
      <p:ext uri="{BB962C8B-B14F-4D97-AF65-F5344CB8AC3E}">
        <p14:creationId xmlns:p14="http://schemas.microsoft.com/office/powerpoint/2010/main" val="678507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144</TotalTime>
  <Words>1025</Words>
  <Application>Microsoft Office PowerPoint</Application>
  <PresentationFormat>On-screen Show (4:3)</PresentationFormat>
  <Paragraphs>162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Apothecary</vt:lpstr>
      <vt:lpstr>EXPUNGEMENT </vt:lpstr>
      <vt:lpstr>Expungement:  ERASING AN EVICTION CASE RECORD</vt:lpstr>
      <vt:lpstr>Effect of eviction case on rental history of a tenant</vt:lpstr>
      <vt:lpstr>LEGAL STANDARD –  DISCRETIONARY EXPUNGEMENT</vt:lpstr>
      <vt:lpstr>Legal standard –  discretionary expungement</vt:lpstr>
      <vt:lpstr>LEGAL STANDARD –  MANDATORY EXPUNGEMENT</vt:lpstr>
      <vt:lpstr>LEGAL STANDARD –  INHERENT AUTHORITY</vt:lpstr>
      <vt:lpstr>PROCEDURE</vt:lpstr>
      <vt:lpstr>Factors affecting the outcome of an expungement motion</vt:lpstr>
      <vt:lpstr>FACTORS AFFECTING THE OUTCOME OF AN EXPUNGEMENT MOTION </vt:lpstr>
      <vt:lpstr>STEPS AFTER MOTION GRANTED</vt:lpstr>
      <vt:lpstr>List of tenant screening agencies</vt:lpstr>
      <vt:lpstr>Miscellaneous issues  and considerations</vt:lpstr>
      <vt:lpstr>CONTACT INFORMATION</vt:lpstr>
    </vt:vector>
  </TitlesOfParts>
  <Company>Mid Minnesota Legal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EXPUNGEMENT</dc:title>
  <dc:creator>Schaffer, Drew</dc:creator>
  <cp:lastModifiedBy>Schaffer, Drew</cp:lastModifiedBy>
  <cp:revision>16</cp:revision>
  <dcterms:created xsi:type="dcterms:W3CDTF">2011-03-22T14:09:48Z</dcterms:created>
  <dcterms:modified xsi:type="dcterms:W3CDTF">2011-03-22T16:37:12Z</dcterms:modified>
</cp:coreProperties>
</file>